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305" r:id="rId4"/>
    <p:sldId id="306" r:id="rId5"/>
    <p:sldId id="260" r:id="rId6"/>
    <p:sldId id="300" r:id="rId7"/>
    <p:sldId id="307" r:id="rId8"/>
    <p:sldId id="261" r:id="rId9"/>
    <p:sldId id="301" r:id="rId10"/>
    <p:sldId id="302" r:id="rId11"/>
    <p:sldId id="304" r:id="rId12"/>
    <p:sldId id="309" r:id="rId13"/>
    <p:sldId id="308" r:id="rId14"/>
    <p:sldId id="303" r:id="rId15"/>
  </p:sldIdLst>
  <p:sldSz cx="12192000" cy="6858000"/>
  <p:notesSz cx="6797675" cy="9926638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E68"/>
    <a:srgbClr val="D2C8AE"/>
    <a:srgbClr val="B7A6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4E120-32B0-4B42-BF3A-D1B520006102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4FF602-C534-47EC-9D76-EB557B9031A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339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4609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820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077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806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268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63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3632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7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3928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921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0309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1CC7B9-2FD0-4341-8918-1362D0501D35}" type="datetimeFigureOut">
              <a:rPr lang="tr-TR" smtClean="0"/>
              <a:t>10.09.2025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5A67F-C7AC-4E72-A5C2-48E221D2E1F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07308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tin kutusu 3"/>
          <p:cNvSpPr txBox="1"/>
          <p:nvPr/>
        </p:nvSpPr>
        <p:spPr>
          <a:xfrm>
            <a:off x="1097280" y="6501102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</a:rPr>
              <a:t>Strateji Geliştirme Daire Başkanlığı 2016</a:t>
            </a:r>
          </a:p>
        </p:txBody>
      </p:sp>
      <p:pic>
        <p:nvPicPr>
          <p:cNvPr id="7" name="Resim 6">
            <a:extLst>
              <a:ext uri="{FF2B5EF4-FFF2-40B4-BE49-F238E27FC236}">
                <a16:creationId xmlns:a16="http://schemas.microsoft.com/office/drawing/2014/main" id="{C7C1F701-018E-F54E-590A-70DBC2427D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7416"/>
            <a:ext cx="12192000" cy="6865253"/>
          </a:xfrm>
          <a:prstGeom prst="rect">
            <a:avLst/>
          </a:prstGeom>
        </p:spPr>
      </p:pic>
      <p:sp>
        <p:nvSpPr>
          <p:cNvPr id="8" name="Metin kutusu 7">
            <a:extLst>
              <a:ext uri="{FF2B5EF4-FFF2-40B4-BE49-F238E27FC236}">
                <a16:creationId xmlns:a16="http://schemas.microsoft.com/office/drawing/2014/main" id="{8F3A4086-A736-D762-36EC-5D311AB2168A}"/>
              </a:ext>
            </a:extLst>
          </p:cNvPr>
          <p:cNvSpPr txBox="1"/>
          <p:nvPr/>
        </p:nvSpPr>
        <p:spPr>
          <a:xfrm>
            <a:off x="1777497" y="6160208"/>
            <a:ext cx="8637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>
                <a:solidFill>
                  <a:srgbClr val="4A4E6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STRATEJİ GELİŞTİRME DAİRE BAŞKANLIĞI</a:t>
            </a:r>
          </a:p>
        </p:txBody>
      </p:sp>
    </p:spTree>
    <p:extLst>
      <p:ext uri="{BB962C8B-B14F-4D97-AF65-F5344CB8AC3E}">
        <p14:creationId xmlns:p14="http://schemas.microsoft.com/office/powerpoint/2010/main" val="30241598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286B2-3FA9-1CBD-88B9-B18E74E673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5AFFF2B-29AB-811F-D4FE-ED832E1CE3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id="{8DDE7335-19C2-4404-81C8-9D399446727D}"/>
              </a:ext>
            </a:extLst>
          </p:cNvPr>
          <p:cNvSpPr/>
          <p:nvPr/>
        </p:nvSpPr>
        <p:spPr>
          <a:xfrm>
            <a:off x="685196" y="743504"/>
            <a:ext cx="10023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060AC5A2-E0CC-34B2-0BA6-7B87B9E2EDAD}"/>
              </a:ext>
            </a:extLst>
          </p:cNvPr>
          <p:cNvSpPr txBox="1">
            <a:spLocks/>
          </p:cNvSpPr>
          <p:nvPr/>
        </p:nvSpPr>
        <p:spPr>
          <a:xfrm>
            <a:off x="1097280" y="1080656"/>
            <a:ext cx="10058400" cy="47105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b="0" i="0" u="none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158E936E-2FBB-411E-906D-F53ABB68B61C}"/>
              </a:ext>
            </a:extLst>
          </p:cNvPr>
          <p:cNvSpPr txBox="1">
            <a:spLocks/>
          </p:cNvSpPr>
          <p:nvPr/>
        </p:nvSpPr>
        <p:spPr>
          <a:xfrm>
            <a:off x="1785257" y="252550"/>
            <a:ext cx="9370424" cy="10238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tr-TR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MALİ HİZMETLER BİRİMİNDE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ÖN MALİ KONTROL</a:t>
            </a:r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FDA03C0A-D36C-3D77-F3D7-4FFFD85A6E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607422"/>
              </p:ext>
            </p:extLst>
          </p:nvPr>
        </p:nvGraphicFramePr>
        <p:xfrm>
          <a:off x="1793965" y="1665591"/>
          <a:ext cx="8914430" cy="4668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080">
                  <a:extLst>
                    <a:ext uri="{9D8B030D-6E8A-4147-A177-3AD203B41FA5}">
                      <a16:colId xmlns:a16="http://schemas.microsoft.com/office/drawing/2014/main" val="3838376283"/>
                    </a:ext>
                  </a:extLst>
                </a:gridCol>
                <a:gridCol w="3623095">
                  <a:extLst>
                    <a:ext uri="{9D8B030D-6E8A-4147-A177-3AD203B41FA5}">
                      <a16:colId xmlns:a16="http://schemas.microsoft.com/office/drawing/2014/main" val="1082458960"/>
                    </a:ext>
                  </a:extLst>
                </a:gridCol>
                <a:gridCol w="4523255">
                  <a:extLst>
                    <a:ext uri="{9D8B030D-6E8A-4147-A177-3AD203B41FA5}">
                      <a16:colId xmlns:a16="http://schemas.microsoft.com/office/drawing/2014/main" val="2102327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İşlemlerin Adı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İşlemlere İlişkin Açıklamalar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3702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 getirici işlemler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 Yönetici tarafından belirlenen sınır değeri aşan ve 2886 sayılı Devlet İhale Kanunu kapsamındaki işlerde harcama yetkilisi tarafından onay belgesi imzalanmadan önce onay belgesi ile dayanak teşkil eden belgeler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501077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 Yönetici tarafından belirlenen sınır değeri aşan ve 2886 sayılı Devlet İhale Kanunu kapsamındaki işlemlerde, ihale komisyonu kararının alınmasını müteakip (sözleşme öncesi) ihale işlem dosyası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5398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Yurt dışı geçici görev harcırahı ödemeleri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Harcama yetkilisince imzalanmadan önce Yurt dışı geçici görevlendirmelerle ilgili ödeme emri belgeleri ve eki belgeler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99167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Yapım işlerinde hak ediş ödemeleri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4734 sayılı Kanun kapsamında ihale edilen yapım işi sözleşmelerinde, yönetmelikte belirtilen sınır değeri aşan hak ediş ödemeleri için, harcama yetkilisince imzalanmadan önce </a:t>
                      </a:r>
                      <a:r>
                        <a:rPr lang="tr-TR" sz="1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ödeme emri belgesi ve ekleri</a:t>
                      </a:r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(Kanundan istisna edilenler dâhil)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03858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Mevzuat taslaklarının bütçeye etkisinin hesaplanması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5210 sayılı Cumhurbaşkanı Kararı kapsamında hazırlanması zorunlu olan bütçe etki formu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0861370"/>
                  </a:ext>
                </a:extLst>
              </a:tr>
            </a:tbl>
          </a:graphicData>
        </a:graphic>
      </p:graphicFrame>
      <p:sp>
        <p:nvSpPr>
          <p:cNvPr id="4" name="Metin kutusu 3">
            <a:extLst>
              <a:ext uri="{FF2B5EF4-FFF2-40B4-BE49-F238E27FC236}">
                <a16:creationId xmlns:a16="http://schemas.microsoft.com/office/drawing/2014/main" id="{0E25C2DA-607B-E497-60DC-36A7109D8266}"/>
              </a:ext>
            </a:extLst>
          </p:cNvPr>
          <p:cNvSpPr txBox="1"/>
          <p:nvPr/>
        </p:nvSpPr>
        <p:spPr>
          <a:xfrm>
            <a:off x="10278718" y="1385787"/>
            <a:ext cx="5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4A4E68"/>
                </a:solidFill>
                <a:latin typeface="+mj-lt"/>
              </a:rPr>
              <a:t>EK-2</a:t>
            </a:r>
          </a:p>
        </p:txBody>
      </p:sp>
    </p:spTree>
    <p:extLst>
      <p:ext uri="{BB962C8B-B14F-4D97-AF65-F5344CB8AC3E}">
        <p14:creationId xmlns:p14="http://schemas.microsoft.com/office/powerpoint/2010/main" val="353622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CE9D6F-00DF-738D-D23C-A8FFD5680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B64B22DA-2DA8-6A5D-EEC4-E621B88957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id="{B3F550D4-BA23-8BE6-0E2B-5FD1A85C06C6}"/>
              </a:ext>
            </a:extLst>
          </p:cNvPr>
          <p:cNvSpPr/>
          <p:nvPr/>
        </p:nvSpPr>
        <p:spPr>
          <a:xfrm>
            <a:off x="685196" y="743504"/>
            <a:ext cx="10023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42620339-D27B-DEDB-D4D9-6E653BD199E2}"/>
              </a:ext>
            </a:extLst>
          </p:cNvPr>
          <p:cNvSpPr txBox="1">
            <a:spLocks/>
          </p:cNvSpPr>
          <p:nvPr/>
        </p:nvSpPr>
        <p:spPr>
          <a:xfrm>
            <a:off x="1097280" y="1080656"/>
            <a:ext cx="10058400" cy="47105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b="0" i="0" u="none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A40EA091-006D-4ECF-9916-DE7496938C45}"/>
              </a:ext>
            </a:extLst>
          </p:cNvPr>
          <p:cNvSpPr txBox="1">
            <a:spLocks/>
          </p:cNvSpPr>
          <p:nvPr/>
        </p:nvSpPr>
        <p:spPr>
          <a:xfrm>
            <a:off x="1785257" y="252550"/>
            <a:ext cx="9370424" cy="1023800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PARASAL TUTARLAR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A1CF0132-55E0-A51A-C735-FE9F76B9D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802378"/>
              </p:ext>
            </p:extLst>
          </p:nvPr>
        </p:nvGraphicFramePr>
        <p:xfrm>
          <a:off x="1785257" y="3097172"/>
          <a:ext cx="8914430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333">
                  <a:extLst>
                    <a:ext uri="{9D8B030D-6E8A-4147-A177-3AD203B41FA5}">
                      <a16:colId xmlns:a16="http://schemas.microsoft.com/office/drawing/2014/main" val="3838376283"/>
                    </a:ext>
                  </a:extLst>
                </a:gridCol>
                <a:gridCol w="3683479">
                  <a:extLst>
                    <a:ext uri="{9D8B030D-6E8A-4147-A177-3AD203B41FA5}">
                      <a16:colId xmlns:a16="http://schemas.microsoft.com/office/drawing/2014/main" val="1082458960"/>
                    </a:ext>
                  </a:extLst>
                </a:gridCol>
                <a:gridCol w="647063">
                  <a:extLst>
                    <a:ext uri="{9D8B030D-6E8A-4147-A177-3AD203B41FA5}">
                      <a16:colId xmlns:a16="http://schemas.microsoft.com/office/drawing/2014/main" val="2102327162"/>
                    </a:ext>
                  </a:extLst>
                </a:gridCol>
                <a:gridCol w="3798555">
                  <a:extLst>
                    <a:ext uri="{9D8B030D-6E8A-4147-A177-3AD203B41FA5}">
                      <a16:colId xmlns:a16="http://schemas.microsoft.com/office/drawing/2014/main" val="26937661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İşlemlerin Adı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İşlemlere İlişkin Açıklamalar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37029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Taahhüt evrakı, sözleşme tasarıları ve bunlara ilişkin onay belgeleri 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758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Mal ve Hizmet Alımları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tr-T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5.000.000 TL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5.000.000 TL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27875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Yapım İşleri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tr-T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15.000.000 TL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15.000.000 TL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40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Gelir getirici işlemler ve bunlara ilişkin onay belgeleri 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5.000.000 TL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5.000.000 TL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12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Yapım işlerinde hak ediş ödemeleri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60.000.000 TL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60.000.000 TL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500300"/>
                  </a:ext>
                </a:extLst>
              </a:tr>
            </a:tbl>
          </a:graphicData>
        </a:graphic>
      </p:graphicFrame>
      <p:sp>
        <p:nvSpPr>
          <p:cNvPr id="7" name="İçerik Yer Tutucusu 2">
            <a:extLst>
              <a:ext uri="{FF2B5EF4-FFF2-40B4-BE49-F238E27FC236}">
                <a16:creationId xmlns:a16="http://schemas.microsoft.com/office/drawing/2014/main" id="{3BAC5767-31F9-6F99-B715-D4D2DA2C0BB9}"/>
              </a:ext>
            </a:extLst>
          </p:cNvPr>
          <p:cNvSpPr txBox="1">
            <a:spLocks/>
          </p:cNvSpPr>
          <p:nvPr/>
        </p:nvSpPr>
        <p:spPr>
          <a:xfrm>
            <a:off x="1785257" y="1284512"/>
            <a:ext cx="9370424" cy="1363797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Parasal tutarlar yönetmelikte belirtilen tutarların yarısı olarak Rektör onayı alınarak belirlenmiştir.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Rektör onayı ile yürürlüğe girmiş farklı bir düzenleme bulunmaması durumunda, ilgili yönetmelikte yer alan parasal tutarlar dikkate alınır. </a:t>
            </a:r>
          </a:p>
        </p:txBody>
      </p:sp>
    </p:spTree>
    <p:extLst>
      <p:ext uri="{BB962C8B-B14F-4D97-AF65-F5344CB8AC3E}">
        <p14:creationId xmlns:p14="http://schemas.microsoft.com/office/powerpoint/2010/main" val="3989864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B625A-66CD-540B-9E4E-2628619A01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01A42562-BDA5-3F9F-15FC-EC9F4542B9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D3E25C3-B7AB-043C-03BA-89D7E29B8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257" y="252550"/>
            <a:ext cx="9370424" cy="1023800"/>
          </a:xfrm>
        </p:spPr>
        <p:txBody>
          <a:bodyPr anchor="ctr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SÜRELER</a:t>
            </a:r>
          </a:p>
        </p:txBody>
      </p:sp>
      <p:graphicFrame>
        <p:nvGraphicFramePr>
          <p:cNvPr id="9" name="Tablo 8">
            <a:extLst>
              <a:ext uri="{FF2B5EF4-FFF2-40B4-BE49-F238E27FC236}">
                <a16:creationId xmlns:a16="http://schemas.microsoft.com/office/drawing/2014/main" id="{CF3E0CA6-659D-6D04-E263-616F12E28C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198798"/>
              </p:ext>
            </p:extLst>
          </p:nvPr>
        </p:nvGraphicFramePr>
        <p:xfrm>
          <a:off x="1785257" y="1436000"/>
          <a:ext cx="8914430" cy="4638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333">
                  <a:extLst>
                    <a:ext uri="{9D8B030D-6E8A-4147-A177-3AD203B41FA5}">
                      <a16:colId xmlns:a16="http://schemas.microsoft.com/office/drawing/2014/main" val="3838376283"/>
                    </a:ext>
                  </a:extLst>
                </a:gridCol>
                <a:gridCol w="6952972">
                  <a:extLst>
                    <a:ext uri="{9D8B030D-6E8A-4147-A177-3AD203B41FA5}">
                      <a16:colId xmlns:a16="http://schemas.microsoft.com/office/drawing/2014/main" val="1082458960"/>
                    </a:ext>
                  </a:extLst>
                </a:gridCol>
                <a:gridCol w="1176125">
                  <a:extLst>
                    <a:ext uri="{9D8B030D-6E8A-4147-A177-3AD203B41FA5}">
                      <a16:colId xmlns:a16="http://schemas.microsoft.com/office/drawing/2014/main" val="2102327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İşlemlerin Adı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Süre</a:t>
                      </a:r>
                      <a:endParaRPr lang="tr-TR" sz="1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37029"/>
                  </a:ext>
                </a:extLst>
              </a:tr>
              <a:tr h="25955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Taahhüt evrakı ve sözleşme tasarıları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7585674"/>
                  </a:ext>
                </a:extLst>
              </a:tr>
              <a:tr h="239425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Ödenek gönderme belgeleri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278756"/>
                  </a:ext>
                </a:extLst>
              </a:tr>
              <a:tr h="19341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Ödenek aktarma işlemleri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400819"/>
                  </a:ext>
                </a:extLst>
              </a:tr>
              <a:tr h="24230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Kadro ve pozisyon dağılım cetvelleri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124026"/>
                  </a:ext>
                </a:extLst>
              </a:tr>
              <a:tr h="196293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Seyahat kartı listeleri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500300"/>
                  </a:ext>
                </a:extLst>
              </a:tr>
              <a:tr h="21929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Seyyar görev tazminatı cetvelleri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3184966"/>
                  </a:ext>
                </a:extLst>
              </a:tr>
              <a:tr h="14741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Geçici işçi pozisyonları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20381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Yan ödeme cetvelleri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367675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Sözleşmeli personel sayı ve sözleşmeleri</a:t>
                      </a:r>
                      <a:endParaRPr lang="tr-TR" sz="1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15188282"/>
                  </a:ext>
                </a:extLst>
              </a:tr>
              <a:tr h="130157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Yurt dışı kira katkısı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611222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Gelir getirici işlemler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6615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Yurt dışı geçici görev harcırahı ödemeleri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765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Yapım işlerinde hak ediş ödemeleri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iş günü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9979516"/>
                  </a:ext>
                </a:extLst>
              </a:tr>
              <a:tr h="178735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Mevzuat taslaklarının bütçeye etkisinin hesaplanması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60421821"/>
                  </a:ext>
                </a:extLst>
              </a:tr>
            </a:tbl>
          </a:graphicData>
        </a:graphic>
      </p:graphicFrame>
      <p:sp>
        <p:nvSpPr>
          <p:cNvPr id="10" name="İçerik Yer Tutucusu 2">
            <a:extLst>
              <a:ext uri="{FF2B5EF4-FFF2-40B4-BE49-F238E27FC236}">
                <a16:creationId xmlns:a16="http://schemas.microsoft.com/office/drawing/2014/main" id="{91CA24B1-951B-C561-2D48-A2437297E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257" y="6047810"/>
            <a:ext cx="9370424" cy="37176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 hizmetler birimine geliş tarihini izleyen iş günü esas alınır.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39642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4AFCE9-DA3A-D72B-62C3-0EE55B86C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F02214B4-726D-38D8-E753-FF268E2A25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74E47FF-3020-0EB0-6F0A-D70578FE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257" y="252550"/>
            <a:ext cx="9370424" cy="1023800"/>
          </a:xfrm>
        </p:spPr>
        <p:txBody>
          <a:bodyPr anchor="ctr">
            <a:normAutofit fontScale="9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MALİ HİZMETLER BİRİMİNDE </a:t>
            </a:r>
            <a:b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ÖN MALİ KONTROL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3789227-49B8-CB5D-FFD5-4407C0D68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257" y="1284512"/>
            <a:ext cx="9370424" cy="5020494"/>
          </a:xfrm>
        </p:spPr>
        <p:txBody>
          <a:bodyPr anchor="ctr">
            <a:normAutofit/>
          </a:bodyPr>
          <a:lstStyle/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 hizmetler biriminin ön mali kontrolüne tabi mali karar ve işlemler ile eki belgeler, harcama yetkilisince imzalanmadan önce, kontrol edilmek üzere mali hizmetler birimine gönderilir.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 hizmetler birimince yapılan kontroller sonucunda görüş yazısı düzenlenir ve yapılan kontrolleri gösteren ön mali kontrol listesi ile birlikte ilgili harcama birimine gönderilir. 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Görüş yazısında, mali karar ve işlemin uygun görülüp görülmediği açıkça belirtilir. 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Mevzuatına uygun olarak giderilebilecek nitelikte eksiklikleri bulunan mali karar ve işlemlerde, eksiklikler ile bu eksikliklerin nasıl düzeltilebileceği hususları belirtilmek ve bunların düzeltilmesi kaydıyla işlemin uygun görüldüğü şeklinde yazılı görüş düzenlenebilir.</a:t>
            </a:r>
            <a:endParaRPr lang="tr-TR" dirty="0"/>
          </a:p>
          <a:p>
            <a:pPr lvl="0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45074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ED5B5F-E750-2683-595C-039D1B1C4E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75C4771D-E474-59A6-E2FB-C63CE8F876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22710943-60D3-1964-C2CD-A93ABAEAAE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5257" y="252550"/>
            <a:ext cx="9370424" cy="1023800"/>
          </a:xfrm>
        </p:spPr>
        <p:txBody>
          <a:bodyPr anchor="ctr">
            <a:normAutofit fontScale="9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MALİ HİZMETLER BİRİMİNDE</a:t>
            </a:r>
            <a:b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ÖN MALİ KONTROL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8781E7-E093-07E9-4861-53F51D92E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5257" y="1524287"/>
            <a:ext cx="9370424" cy="5020494"/>
          </a:xfrm>
        </p:spPr>
        <p:txBody>
          <a:bodyPr anchor="ctr">
            <a:normAutofit/>
          </a:bodyPr>
          <a:lstStyle/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Ek-2’de yer alan mali karar ve işlemlerin dışındaki işlemlerin de mali hizmetler birimince kontrol edilmesine yönelik düzenlemeler yapılabilir. Yapılacak düzenlemeler üst yöneticinin onayıyla yürürlüğe konulur. 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Mali hizmetler biriminde ön mali kontrol görevini yürütenler, mali karar ve işlemlerin hazırlık ve uygulama aşamalarında görevlendirilemez, ihale, muayene ve kabul komisyonlarında başkan ve üye olamazlar.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 kontrol sonucunda uygun görüş verilmediği halde harcama yetkilileri tarafından gerçekleştirilen işlemlerin mali hizmetler birimince kayıtları tutulur ve aylık dönemler itibarıyla üst yöneticiye sunulur. 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Söz konusu kayıtlar iç ve dış denetim sırasında denetçilere de sunulur.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Yönerge kapsamında yer alan iş ve işlemler elektronik ortamda da gerçekleştirilebilir.</a:t>
            </a:r>
          </a:p>
          <a:p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8415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574F364B-2E81-FADD-4D9E-BF8B404448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6" name="Unvan 1">
            <a:extLst>
              <a:ext uri="{FF2B5EF4-FFF2-40B4-BE49-F238E27FC236}">
                <a16:creationId xmlns:a16="http://schemas.microsoft.com/office/drawing/2014/main" id="{AAA6CC82-30C0-5B46-46E4-A93BF24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966" y="185660"/>
            <a:ext cx="9361714" cy="10945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AMAÇ, KAPSAM, DAYANAK</a:t>
            </a:r>
            <a:endParaRPr lang="tr-T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155836-3B9C-EAD8-629F-DA1A2E807B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966" y="1825625"/>
            <a:ext cx="9559834" cy="4351338"/>
          </a:xfrm>
        </p:spPr>
        <p:txBody>
          <a:bodyPr/>
          <a:lstStyle/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birimleri ile mali hizmetler birimince yürütülecek ön mali kontrol faaliyetlerine ilişkin ilke, yöntem, işlem ve süreçleri belirlemektir.</a:t>
            </a:r>
          </a:p>
          <a:p>
            <a:pPr marL="0" indent="0" algn="just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birimleri ile mali hizmetler birimince (Strateji Geliştirme Daire Başkanlığı) yürütülecek ön mali kontrol faaliyetlerini kapsar. 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05.03.2025 tarihli ve 32832 sayılı Resmî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Gazete’de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yayımlanan Kamu Ön Mali Kontrol Yönetmeliğine dayanarak hazırlanmıştır.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9191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ED3975-FEE2-CA64-07EF-225D5675E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359D5188-5BD4-CF27-4DCC-F6C7A030E2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6" name="Unvan 1">
            <a:extLst>
              <a:ext uri="{FF2B5EF4-FFF2-40B4-BE49-F238E27FC236}">
                <a16:creationId xmlns:a16="http://schemas.microsoft.com/office/drawing/2014/main" id="{66D4F943-9D2F-56AB-A24F-50F872D94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966" y="185660"/>
            <a:ext cx="9361714" cy="10945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MALİ KONTROL</a:t>
            </a:r>
            <a:endParaRPr lang="tr-T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8C31140-A72A-CA44-406A-FB491EBB1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966" y="1825625"/>
            <a:ext cx="9559834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Üniversitenin;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Gelir,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Gider,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Varlık ve yükümlülüklerine ilişkin mali karar ve işlemler,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Üniversite bütçesi,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Bütçe tertibi,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Kullanılabilir ödenek tutarı,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Ayrıntılı finansman programı,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Merkezi yönetim bütçe kanunu ve diğer mali mevzuat hükümlerine uygunluğu, </a:t>
            </a: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Kaynakların etkili, ekonomik ve verimli bir şekilde kullanılması yönlerinden yapılan kontroldür.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5216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4AA145-22E1-979E-3F4E-45311C6CBF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ECCDD43B-0359-C67F-AC8E-E1CF65D8C8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1"/>
          </a:xfrm>
          <a:prstGeom prst="rect">
            <a:avLst/>
          </a:prstGeom>
        </p:spPr>
      </p:pic>
      <p:sp>
        <p:nvSpPr>
          <p:cNvPr id="10" name="Metin kutusu 9">
            <a:extLst>
              <a:ext uri="{FF2B5EF4-FFF2-40B4-BE49-F238E27FC236}">
                <a16:creationId xmlns:a16="http://schemas.microsoft.com/office/drawing/2014/main" id="{35CA35C8-F659-01C2-56AA-1F5940F30585}"/>
              </a:ext>
            </a:extLst>
          </p:cNvPr>
          <p:cNvSpPr txBox="1"/>
          <p:nvPr/>
        </p:nvSpPr>
        <p:spPr>
          <a:xfrm>
            <a:off x="1097280" y="6501102"/>
            <a:ext cx="1005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dirty="0">
                <a:solidFill>
                  <a:schemeClr val="bg1"/>
                </a:solidFill>
                <a:latin typeface="+mj-lt"/>
              </a:rPr>
              <a:t>İdari ve Mali İşler Daire Başkanlığı 2016</a:t>
            </a: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55664AE6-D074-2597-AAEC-B60F33EA2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966" y="185660"/>
            <a:ext cx="9361714" cy="10945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MALİ KONTROL</a:t>
            </a:r>
            <a:endParaRPr lang="tr-TR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9236EB5-761A-53E9-1513-395150835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966" y="1825625"/>
            <a:ext cx="9559834" cy="4351338"/>
          </a:xfrm>
        </p:spPr>
        <p:txBody>
          <a:bodyPr/>
          <a:lstStyle/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birimleri ve/veya mali hizmetler birimi tarafından yerine getirilir.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 kontrol neticesinde uygun görüş verilip verilmemesi, danışma ve önleyici nitelikte olup mali karar ve işlemlerde harcama yetkilisi tarafından uygulanmasında bağlayıcı değildir.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 kontrol sonucunda uygun görüş verilmesi, harcama yetkilileri ve gerçekleştirme görevlilerinin sorumluluğunu ortadan kaldırmaz.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 kontrol sonucunda; </a:t>
            </a:r>
          </a:p>
          <a:p>
            <a:pPr lvl="1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uygun olsun ya da olmasın görüş yazısı (mali hizmetler birimince) ve/veya </a:t>
            </a:r>
          </a:p>
          <a:p>
            <a:pPr lvl="1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ön mali kontrol listesi (harcama birimlerince) </a:t>
            </a:r>
          </a:p>
          <a:p>
            <a:pPr marL="457200" lvl="1" indent="0" algn="just"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 emri belgesi ekine eklenir.</a:t>
            </a:r>
          </a:p>
        </p:txBody>
      </p:sp>
    </p:spTree>
    <p:extLst>
      <p:ext uri="{BB962C8B-B14F-4D97-AF65-F5344CB8AC3E}">
        <p14:creationId xmlns:p14="http://schemas.microsoft.com/office/powerpoint/2010/main" val="19497942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38634E58-5211-CD96-7EF1-93D792185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196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93966" y="185660"/>
            <a:ext cx="9361714" cy="10945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 BİRİMLERİNDE </a:t>
            </a:r>
            <a:b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 MALİ KONTROL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3966" y="1354347"/>
            <a:ext cx="9361714" cy="4900569"/>
          </a:xfrm>
        </p:spPr>
        <p:txBody>
          <a:bodyPr anchor="ctr">
            <a:noAutofit/>
          </a:bodyPr>
          <a:lstStyle/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Süreç kontrolünü sağlamak amacıyla yapılacak kontrolleri gösteren ön mali kontrol listelerini de içeren </a:t>
            </a: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işlem yönergeleri ve süreç akış şemaları 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hazırlanarak harcama yetkilisi tarafından yürürlüğe konulur. </a:t>
            </a:r>
          </a:p>
          <a:p>
            <a:pPr lvl="0"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Süreç kontrolünde, her bir işlem daha önceki işlemlerin kontrolünü içerecek şekilde tasarlanır ve uygulanır.</a:t>
            </a:r>
          </a:p>
          <a:p>
            <a:pPr lvl="0"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birimleri tarafından oluşturulacak ön mali kontrol listeleri, asgari olarak Ek-1’de belirtilen hususları içermeli; ayrıca harcama birimine ve türüne özgü konuları da kapsamalıdır.</a:t>
            </a:r>
          </a:p>
        </p:txBody>
      </p:sp>
    </p:spTree>
    <p:extLst>
      <p:ext uri="{BB962C8B-B14F-4D97-AF65-F5344CB8AC3E}">
        <p14:creationId xmlns:p14="http://schemas.microsoft.com/office/powerpoint/2010/main" val="1236876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C25060-B28D-F9FE-E5DB-E01900E250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B8D52344-6853-063A-6869-EED5BDFAB3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962"/>
            <a:ext cx="12192000" cy="68819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BB4AE2A1-EF01-35D9-A081-5E3F7EDF7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966" y="185660"/>
            <a:ext cx="9361714" cy="10945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 BİRİMLERİNDE </a:t>
            </a:r>
            <a:b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 MALİ KONTROL</a:t>
            </a:r>
          </a:p>
        </p:txBody>
      </p:sp>
      <p:sp>
        <p:nvSpPr>
          <p:cNvPr id="5" name="Metin kutusu 4">
            <a:extLst>
              <a:ext uri="{FF2B5EF4-FFF2-40B4-BE49-F238E27FC236}">
                <a16:creationId xmlns:a16="http://schemas.microsoft.com/office/drawing/2014/main" id="{130A576F-5DD8-9768-BC69-89341D86E6F8}"/>
              </a:ext>
            </a:extLst>
          </p:cNvPr>
          <p:cNvSpPr txBox="1"/>
          <p:nvPr/>
        </p:nvSpPr>
        <p:spPr>
          <a:xfrm>
            <a:off x="10639817" y="1334376"/>
            <a:ext cx="5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4A4E68"/>
                </a:solidFill>
                <a:latin typeface="+mj-lt"/>
              </a:rPr>
              <a:t>EK-1</a:t>
            </a:r>
          </a:p>
        </p:txBody>
      </p:sp>
      <p:graphicFrame>
        <p:nvGraphicFramePr>
          <p:cNvPr id="20" name="Tablo 19">
            <a:extLst>
              <a:ext uri="{FF2B5EF4-FFF2-40B4-BE49-F238E27FC236}">
                <a16:creationId xmlns:a16="http://schemas.microsoft.com/office/drawing/2014/main" id="{C39A8F12-DC69-AA1C-483A-57160BE45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792274"/>
              </p:ext>
            </p:extLst>
          </p:nvPr>
        </p:nvGraphicFramePr>
        <p:xfrm>
          <a:off x="1793965" y="1665591"/>
          <a:ext cx="9361712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4344">
                  <a:extLst>
                    <a:ext uri="{9D8B030D-6E8A-4147-A177-3AD203B41FA5}">
                      <a16:colId xmlns:a16="http://schemas.microsoft.com/office/drawing/2014/main" val="3838376283"/>
                    </a:ext>
                  </a:extLst>
                </a:gridCol>
                <a:gridCol w="6814868">
                  <a:extLst>
                    <a:ext uri="{9D8B030D-6E8A-4147-A177-3AD203B41FA5}">
                      <a16:colId xmlns:a16="http://schemas.microsoft.com/office/drawing/2014/main" val="1082458960"/>
                    </a:ext>
                  </a:extLst>
                </a:gridCol>
                <a:gridCol w="871268">
                  <a:extLst>
                    <a:ext uri="{9D8B030D-6E8A-4147-A177-3AD203B41FA5}">
                      <a16:colId xmlns:a16="http://schemas.microsoft.com/office/drawing/2014/main" val="2102327162"/>
                    </a:ext>
                  </a:extLst>
                </a:gridCol>
                <a:gridCol w="821232">
                  <a:extLst>
                    <a:ext uri="{9D8B030D-6E8A-4147-A177-3AD203B41FA5}">
                      <a16:colId xmlns:a16="http://schemas.microsoft.com/office/drawing/2014/main" val="36677203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Kontrol Hususu</a:t>
                      </a:r>
                      <a:endParaRPr 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Evet</a:t>
                      </a:r>
                      <a:endParaRPr 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Hayır</a:t>
                      </a:r>
                      <a:endParaRPr 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37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Bütçe tertibi uygun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58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Harcama türü uygun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27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Kullanılabilir ödenek tutarı yeterli mi?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40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Harcama talimatındaki bilgiler doğru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12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Tasarruf tedbirlerine uygun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35003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Harcamaya ilişkin işlemler mali mevzuat hükümlerine uygun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85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Harcama türüne göre aranması gereken belgeler </a:t>
                      </a: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mevcut</a:t>
                      </a:r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ve </a:t>
                      </a:r>
                      <a:r>
                        <a:rPr lang="tr-TR" sz="16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uygun</a:t>
                      </a:r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626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Hak sahibi bilgileri doğru mu?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638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Maddi hata kontrolü yapıldı mı?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285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Yasal kesintiler yapılmış mı?</a:t>
                      </a:r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35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6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0107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9608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235DFD-98A2-18CF-0658-60893F8AF6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sim 5">
            <a:extLst>
              <a:ext uri="{FF2B5EF4-FFF2-40B4-BE49-F238E27FC236}">
                <a16:creationId xmlns:a16="http://schemas.microsoft.com/office/drawing/2014/main" id="{27EBDAF0-E753-2D66-B70A-A10289F084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81961"/>
          </a:xfrm>
          <a:prstGeom prst="rect">
            <a:avLst/>
          </a:prstGeom>
        </p:spPr>
      </p:pic>
      <p:sp>
        <p:nvSpPr>
          <p:cNvPr id="2" name="Unvan 1">
            <a:extLst>
              <a:ext uri="{FF2B5EF4-FFF2-40B4-BE49-F238E27FC236}">
                <a16:creationId xmlns:a16="http://schemas.microsoft.com/office/drawing/2014/main" id="{7D42CBEA-7DD2-4CA0-210D-E67CF2128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3966" y="185660"/>
            <a:ext cx="9361714" cy="1094500"/>
          </a:xfrm>
        </p:spPr>
        <p:txBody>
          <a:bodyPr anchor="ctr">
            <a:noAutofit/>
          </a:bodyPr>
          <a:lstStyle/>
          <a:p>
            <a:pPr algn="ctr"/>
            <a:r>
              <a:rPr lang="tr-TR" sz="32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HARCAMA BİRİMLERİNDE </a:t>
            </a:r>
            <a:b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 MALİ KONTROL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0D924D4-B55E-EE16-F1AD-D282D50BE9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3966" y="1354347"/>
            <a:ext cx="9361714" cy="4900569"/>
          </a:xfrm>
        </p:spPr>
        <p:txBody>
          <a:bodyPr anchor="ctr">
            <a:noAutofit/>
          </a:bodyPr>
          <a:lstStyle/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Harcama birimlerinde ön mali kontrol görevi, ödeme emri belgesi düzenlemekle görevli gerçekleştirme görevlisi tarafından yerine getirilir.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Ödeme emri belgesi düzenlemekle görevli gerçekleştirme görevlisi, harcama yetkilileri tarafından yardımcıları veya hiyerarşik olarak kendisine en yakın üst kademe yöneticileri arasından bir veya daha fazla sayıda olmak üzere görevlendirilir.</a:t>
            </a:r>
          </a:p>
          <a:p>
            <a:pPr algn="just"/>
            <a:endParaRPr lang="tr-TR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5885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Resim 6">
            <a:extLst>
              <a:ext uri="{FF2B5EF4-FFF2-40B4-BE49-F238E27FC236}">
                <a16:creationId xmlns:a16="http://schemas.microsoft.com/office/drawing/2014/main" id="{5CD673F4-EF50-1FE4-1859-BEF9B4DB9F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85257" y="252550"/>
            <a:ext cx="9370424" cy="1023800"/>
          </a:xfrm>
        </p:spPr>
        <p:txBody>
          <a:bodyPr anchor="ctr">
            <a:normAutofit fontScale="90000"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tr-TR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MALİ HİZMETLER BİRİMİNDE </a:t>
            </a:r>
            <a:b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ÖN MALİ KONTROL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85257" y="1444662"/>
            <a:ext cx="9370424" cy="1067516"/>
          </a:xfrm>
        </p:spPr>
        <p:txBody>
          <a:bodyPr anchor="ctr">
            <a:normAutofit/>
          </a:bodyPr>
          <a:lstStyle/>
          <a:p>
            <a:pPr lvl="0"/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Ek-2’de yer alan mali karar ve işlemlerin ön mali kontrolü mali hizmetler birimi tarafından gerçekleştirilir.</a:t>
            </a:r>
          </a:p>
        </p:txBody>
      </p:sp>
      <p:graphicFrame>
        <p:nvGraphicFramePr>
          <p:cNvPr id="4" name="Tablo 3">
            <a:extLst>
              <a:ext uri="{FF2B5EF4-FFF2-40B4-BE49-F238E27FC236}">
                <a16:creationId xmlns:a16="http://schemas.microsoft.com/office/drawing/2014/main" id="{E9B3E8F0-D99F-B680-4408-E248906784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8749447"/>
              </p:ext>
            </p:extLst>
          </p:nvPr>
        </p:nvGraphicFramePr>
        <p:xfrm>
          <a:off x="1785257" y="2880557"/>
          <a:ext cx="8914430" cy="3103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85333">
                  <a:extLst>
                    <a:ext uri="{9D8B030D-6E8A-4147-A177-3AD203B41FA5}">
                      <a16:colId xmlns:a16="http://schemas.microsoft.com/office/drawing/2014/main" val="3838376283"/>
                    </a:ext>
                  </a:extLst>
                </a:gridCol>
                <a:gridCol w="3683479">
                  <a:extLst>
                    <a:ext uri="{9D8B030D-6E8A-4147-A177-3AD203B41FA5}">
                      <a16:colId xmlns:a16="http://schemas.microsoft.com/office/drawing/2014/main" val="1082458960"/>
                    </a:ext>
                  </a:extLst>
                </a:gridCol>
                <a:gridCol w="4445618">
                  <a:extLst>
                    <a:ext uri="{9D8B030D-6E8A-4147-A177-3AD203B41FA5}">
                      <a16:colId xmlns:a16="http://schemas.microsoft.com/office/drawing/2014/main" val="2102327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İşlemlerin Adı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İşlemlere İlişkin Açıklamalar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3702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Taahhüt evrakı ve sözleşme tasarıları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Harcama yetkilisince imzalanmadan önce yaklaşık maliyeti, üst yöneticinin belirlediği sınır değeri aşan onay belgesi ve ilgili belgeler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758567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/>
                      <a:endParaRPr lang="tr-TR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r-TR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Üst Yönetici tarafından belirlenen sınır değeri aşan taahhüt evrakları ve sözleşme tasarıları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20579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Ödenek gönderme belgeleri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(Elektronik ortamda gönderilenler için aranmayacaktır.)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4278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Ödenek aktarma işlemleri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(Elektronik ortamda gönderilenler için aranmayacaktır.)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44008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Kadro ve pozisyon dağılım cetvelleri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Kadro ve pozisyon dağılım cetvelleri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96124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Seyahat kartı listeleri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Seyahat kartı verilecek personel listesi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3500300"/>
                  </a:ext>
                </a:extLst>
              </a:tr>
            </a:tbl>
          </a:graphicData>
        </a:graphic>
      </p:graphicFrame>
      <p:sp>
        <p:nvSpPr>
          <p:cNvPr id="5" name="Metin kutusu 4">
            <a:extLst>
              <a:ext uri="{FF2B5EF4-FFF2-40B4-BE49-F238E27FC236}">
                <a16:creationId xmlns:a16="http://schemas.microsoft.com/office/drawing/2014/main" id="{0EF267A5-BA89-9030-64F7-A2DA69C4B5EB}"/>
              </a:ext>
            </a:extLst>
          </p:cNvPr>
          <p:cNvSpPr txBox="1"/>
          <p:nvPr/>
        </p:nvSpPr>
        <p:spPr>
          <a:xfrm>
            <a:off x="10183827" y="2512178"/>
            <a:ext cx="5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4A4E68"/>
                </a:solidFill>
                <a:latin typeface="+mj-lt"/>
              </a:rPr>
              <a:t>EK-2</a:t>
            </a:r>
          </a:p>
        </p:txBody>
      </p:sp>
    </p:spTree>
    <p:extLst>
      <p:ext uri="{BB962C8B-B14F-4D97-AF65-F5344CB8AC3E}">
        <p14:creationId xmlns:p14="http://schemas.microsoft.com/office/powerpoint/2010/main" val="1115187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FB9B44-F6D8-D877-DD6F-099661C9E6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6191CE21-854B-9DC2-5A88-B93FD90DB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613"/>
            <a:ext cx="12192000" cy="6881961"/>
          </a:xfrm>
          <a:prstGeom prst="rect">
            <a:avLst/>
          </a:prstGeom>
        </p:spPr>
      </p:pic>
      <p:sp>
        <p:nvSpPr>
          <p:cNvPr id="2" name="Dikdörtgen 1">
            <a:extLst>
              <a:ext uri="{FF2B5EF4-FFF2-40B4-BE49-F238E27FC236}">
                <a16:creationId xmlns:a16="http://schemas.microsoft.com/office/drawing/2014/main" id="{37C54F09-5AE8-A699-BACB-3D19051C4AEF}"/>
              </a:ext>
            </a:extLst>
          </p:cNvPr>
          <p:cNvSpPr/>
          <p:nvPr/>
        </p:nvSpPr>
        <p:spPr>
          <a:xfrm>
            <a:off x="685196" y="743504"/>
            <a:ext cx="100231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tr-TR" dirty="0"/>
          </a:p>
        </p:txBody>
      </p:sp>
      <p:sp>
        <p:nvSpPr>
          <p:cNvPr id="8" name="Unvan 1">
            <a:extLst>
              <a:ext uri="{FF2B5EF4-FFF2-40B4-BE49-F238E27FC236}">
                <a16:creationId xmlns:a16="http://schemas.microsoft.com/office/drawing/2014/main" id="{A629EBF2-3724-7E8A-FF4C-58357EDF40C0}"/>
              </a:ext>
            </a:extLst>
          </p:cNvPr>
          <p:cNvSpPr txBox="1">
            <a:spLocks/>
          </p:cNvSpPr>
          <p:nvPr/>
        </p:nvSpPr>
        <p:spPr>
          <a:xfrm>
            <a:off x="1097280" y="1080656"/>
            <a:ext cx="10058400" cy="471054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b="0" i="0" u="none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6" name="Unvan 1">
            <a:extLst>
              <a:ext uri="{FF2B5EF4-FFF2-40B4-BE49-F238E27FC236}">
                <a16:creationId xmlns:a16="http://schemas.microsoft.com/office/drawing/2014/main" id="{5D728A66-545C-8FD6-0136-3458859CD5E9}"/>
              </a:ext>
            </a:extLst>
          </p:cNvPr>
          <p:cNvSpPr txBox="1">
            <a:spLocks/>
          </p:cNvSpPr>
          <p:nvPr/>
        </p:nvSpPr>
        <p:spPr>
          <a:xfrm>
            <a:off x="1785257" y="252550"/>
            <a:ext cx="9370424" cy="1023800"/>
          </a:xfrm>
          <a:prstGeom prst="rect">
            <a:avLst/>
          </a:prstGeom>
        </p:spPr>
        <p:txBody>
          <a:bodyPr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tr-TR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MALİ HİZMETLER BİRİMİNDE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tr-TR" sz="40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ÖN MALİ KONTROL</a:t>
            </a:r>
          </a:p>
        </p:txBody>
      </p:sp>
      <p:graphicFrame>
        <p:nvGraphicFramePr>
          <p:cNvPr id="7" name="Tablo 6">
            <a:extLst>
              <a:ext uri="{FF2B5EF4-FFF2-40B4-BE49-F238E27FC236}">
                <a16:creationId xmlns:a16="http://schemas.microsoft.com/office/drawing/2014/main" id="{D6835F3E-FBBF-E119-5947-DA9F0F8BB7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687914"/>
              </p:ext>
            </p:extLst>
          </p:nvPr>
        </p:nvGraphicFramePr>
        <p:xfrm>
          <a:off x="1793965" y="1665591"/>
          <a:ext cx="8914430" cy="366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8080">
                  <a:extLst>
                    <a:ext uri="{9D8B030D-6E8A-4147-A177-3AD203B41FA5}">
                      <a16:colId xmlns:a16="http://schemas.microsoft.com/office/drawing/2014/main" val="3838376283"/>
                    </a:ext>
                  </a:extLst>
                </a:gridCol>
                <a:gridCol w="3700732">
                  <a:extLst>
                    <a:ext uri="{9D8B030D-6E8A-4147-A177-3AD203B41FA5}">
                      <a16:colId xmlns:a16="http://schemas.microsoft.com/office/drawing/2014/main" val="1082458960"/>
                    </a:ext>
                  </a:extLst>
                </a:gridCol>
                <a:gridCol w="4445618">
                  <a:extLst>
                    <a:ext uri="{9D8B030D-6E8A-4147-A177-3AD203B41FA5}">
                      <a16:colId xmlns:a16="http://schemas.microsoft.com/office/drawing/2014/main" val="21023271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Sıra No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İşlemlerin Adı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Mali Karar ve İşlemlere İlişkin Açıklamalar</a:t>
                      </a:r>
                      <a:endParaRPr lang="tr-TR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6370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Seyyar görev tazminatı cetvelleri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Seyyar görev dağılım listeleri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0859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Geçici işçi pozisyonları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Vizesine müteakip geçici işçi pozisyon (adam/ay) sayılarının aylar ve birimler itibariyle dağılımı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462621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Yan ödeme cetvelleri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Devlet Memurlarına Ödenecek Zam ve Tazminatlara İlişkin Karara istinaden hazırlanan cetveller, ilgili mevzuatında belirlenen kontrol süresinden </a:t>
                      </a:r>
                      <a:r>
                        <a:rPr lang="tr-TR" sz="1400" b="1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en az 10 iş günü öncesinde</a:t>
                      </a:r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gönderilir.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16638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Sözleşmeli personel sayı ve sözleşmeleri</a:t>
                      </a:r>
                      <a:endParaRPr lang="tr-TR" sz="14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İhdas edilen ve alım izni verilen pozisyon cetvelleri ile vize edilen tip sözleşmeye uygun olarak çalıştırılacak personelle yapılacak sözleşmeler.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2857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Yurt dışı kira katkısı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tr-TR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 Sayılı Kanuna tabi olup yurt dışı kadrolarına sürekli görevle atanan personel yapılacak kira katkısına ilişkin belgeler</a:t>
                      </a:r>
                      <a:endParaRPr lang="tr-TR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635924"/>
                  </a:ext>
                </a:extLst>
              </a:tr>
            </a:tbl>
          </a:graphicData>
        </a:graphic>
      </p:graphicFrame>
      <p:sp>
        <p:nvSpPr>
          <p:cNvPr id="4" name="Metin kutusu 3">
            <a:extLst>
              <a:ext uri="{FF2B5EF4-FFF2-40B4-BE49-F238E27FC236}">
                <a16:creationId xmlns:a16="http://schemas.microsoft.com/office/drawing/2014/main" id="{F61BA415-EC1F-5628-4213-36A6FD18CCB3}"/>
              </a:ext>
            </a:extLst>
          </p:cNvPr>
          <p:cNvSpPr txBox="1"/>
          <p:nvPr/>
        </p:nvSpPr>
        <p:spPr>
          <a:xfrm>
            <a:off x="10192536" y="1385787"/>
            <a:ext cx="5158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200" b="1" dirty="0">
                <a:solidFill>
                  <a:srgbClr val="4A4E68"/>
                </a:solidFill>
                <a:latin typeface="+mj-lt"/>
              </a:rPr>
              <a:t>EK-2</a:t>
            </a:r>
          </a:p>
        </p:txBody>
      </p:sp>
    </p:spTree>
    <p:extLst>
      <p:ext uri="{BB962C8B-B14F-4D97-AF65-F5344CB8AC3E}">
        <p14:creationId xmlns:p14="http://schemas.microsoft.com/office/powerpoint/2010/main" val="33271343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1284</Words>
  <Application>Microsoft Office PowerPoint</Application>
  <PresentationFormat>Geniş ekran</PresentationFormat>
  <Paragraphs>214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Tahoma</vt:lpstr>
      <vt:lpstr>Times New Roman</vt:lpstr>
      <vt:lpstr>Office Teması</vt:lpstr>
      <vt:lpstr>PowerPoint Sunusu</vt:lpstr>
      <vt:lpstr>AMAÇ, KAPSAM, DAYANAK</vt:lpstr>
      <vt:lpstr>ÖN MALİ KONTROL</vt:lpstr>
      <vt:lpstr>ÖN MALİ KONTROL</vt:lpstr>
      <vt:lpstr>HARCAMA BİRİMLERİNDE  ÖN MALİ KONTROL</vt:lpstr>
      <vt:lpstr>HARCAMA BİRİMLERİNDE  ÖN MALİ KONTROL</vt:lpstr>
      <vt:lpstr>HARCAMA BİRİMLERİNDE  ÖN MALİ KONTROL</vt:lpstr>
      <vt:lpstr>MALİ HİZMETLER BİRİMİNDE  ÖN MALİ KONTROL</vt:lpstr>
      <vt:lpstr>PowerPoint Sunusu</vt:lpstr>
      <vt:lpstr>PowerPoint Sunusu</vt:lpstr>
      <vt:lpstr>PowerPoint Sunusu</vt:lpstr>
      <vt:lpstr>SÜRELER</vt:lpstr>
      <vt:lpstr>MALİ HİZMETLER BİRİMİNDE  ÖN MALİ KONTROL</vt:lpstr>
      <vt:lpstr>MALİ HİZMETLER BİRİMİNDE  ÖN MALİ KONTROL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STRATEJİ GELİŞTİRME  DAİRE BAŞKANLIĞI</dc:title>
  <dc:creator>caglar t</dc:creator>
  <cp:lastModifiedBy>Fatih ŞİRİN</cp:lastModifiedBy>
  <cp:revision>60</cp:revision>
  <cp:lastPrinted>2023-08-03T06:22:03Z</cp:lastPrinted>
  <dcterms:created xsi:type="dcterms:W3CDTF">2016-12-26T07:33:52Z</dcterms:created>
  <dcterms:modified xsi:type="dcterms:W3CDTF">2025-09-10T07:56:38Z</dcterms:modified>
</cp:coreProperties>
</file>