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9" r:id="rId2"/>
    <p:sldId id="375" r:id="rId3"/>
    <p:sldId id="396" r:id="rId4"/>
    <p:sldId id="479" r:id="rId5"/>
    <p:sldId id="480" r:id="rId6"/>
    <p:sldId id="468" r:id="rId7"/>
    <p:sldId id="458" r:id="rId8"/>
    <p:sldId id="470" r:id="rId9"/>
    <p:sldId id="507" r:id="rId10"/>
    <p:sldId id="512" r:id="rId11"/>
    <p:sldId id="484" r:id="rId12"/>
    <p:sldId id="485" r:id="rId13"/>
    <p:sldId id="473" r:id="rId14"/>
    <p:sldId id="487" r:id="rId15"/>
    <p:sldId id="488" r:id="rId16"/>
    <p:sldId id="489" r:id="rId17"/>
    <p:sldId id="490" r:id="rId18"/>
    <p:sldId id="491" r:id="rId19"/>
    <p:sldId id="477" r:id="rId20"/>
    <p:sldId id="510" r:id="rId21"/>
    <p:sldId id="511" r:id="rId22"/>
    <p:sldId id="493" r:id="rId23"/>
    <p:sldId id="494" r:id="rId24"/>
    <p:sldId id="492" r:id="rId25"/>
    <p:sldId id="509" r:id="rId26"/>
    <p:sldId id="505" r:id="rId27"/>
    <p:sldId id="273" r:id="rId28"/>
  </p:sldIdLst>
  <p:sldSz cx="12192000" cy="6858000"/>
  <p:notesSz cx="9928225" cy="679767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ay ÖZTÜRK" initials="EÖ" lastIdx="1" clrIdx="0">
    <p:extLst>
      <p:ext uri="{19B8F6BF-5375-455C-9EA6-DF929625EA0E}">
        <p15:presenceInfo xmlns:p15="http://schemas.microsoft.com/office/powerpoint/2012/main" userId="S::erayozturk@orduuniversitesi.onmicrosoft.com::d7f8fe61-b875-49c7-bb86-b3b406b9084e" providerId="AD"/>
      </p:ext>
    </p:extLst>
  </p:cmAuthor>
  <p:cmAuthor id="2" name="Erdinç CÜREBAL" initials="EC" lastIdx="2" clrIdx="1">
    <p:extLst>
      <p:ext uri="{19B8F6BF-5375-455C-9EA6-DF929625EA0E}">
        <p15:presenceInfo xmlns:p15="http://schemas.microsoft.com/office/powerpoint/2012/main" userId="S::erdinccurebal@orduuniversitesi.onmicrosoft.com::b9c0e3a0-c1d6-442f-be23-c37a34bd20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B50"/>
    <a:srgbClr val="B9A580"/>
    <a:srgbClr val="393C51"/>
    <a:srgbClr val="4E4A68"/>
    <a:srgbClr val="4A4E69"/>
    <a:srgbClr val="4A4E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FECB4D8-DB02-4DC6-A0A2-4F2EBAE1DC90}" styleName="Orta Stil 1 - Vurgu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Açık Stil 3 - Vurgu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Orta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Orta Stil 1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Orta Stil 1 - Vurgu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Orta Stil 3 - Vurgu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86587" autoAdjust="0"/>
  </p:normalViewPr>
  <p:slideViewPr>
    <p:cSldViewPr snapToGrid="0">
      <p:cViewPr varScale="1">
        <p:scale>
          <a:sx n="97" d="100"/>
          <a:sy n="97" d="100"/>
        </p:scale>
        <p:origin x="107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09B2D-19AC-42FB-A829-E79C85F9583B}" type="datetimeFigureOut">
              <a:rPr lang="tr-TR" smtClean="0"/>
              <a:t>4.04.2024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E31815-B1D5-4AF2-AC4F-40476CFE6F1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69592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31815-B1D5-4AF2-AC4F-40476CFE6F10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7517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31815-B1D5-4AF2-AC4F-40476CFE6F10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8017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31815-B1D5-4AF2-AC4F-40476CFE6F10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97133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31815-B1D5-4AF2-AC4F-40476CFE6F10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485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31815-B1D5-4AF2-AC4F-40476CFE6F10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973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31815-B1D5-4AF2-AC4F-40476CFE6F10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77388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31815-B1D5-4AF2-AC4F-40476CFE6F10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226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31815-B1D5-4AF2-AC4F-40476CFE6F10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85365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31815-B1D5-4AF2-AC4F-40476CFE6F10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95196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E31815-B1D5-4AF2-AC4F-40476CFE6F10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1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6D40-4D3B-4715-A0FC-7564EB689598}" type="datetimeFigureOut">
              <a:rPr lang="tr-TR" smtClean="0"/>
              <a:t>4.04.2024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3215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6D40-4D3B-4715-A0FC-7564EB689598}" type="datetimeFigureOut">
              <a:rPr lang="tr-TR" smtClean="0"/>
              <a:t>4.04.2024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5673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6D40-4D3B-4715-A0FC-7564EB689598}" type="datetimeFigureOut">
              <a:rPr lang="tr-TR" smtClean="0"/>
              <a:t>4.04.2024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2672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6D40-4D3B-4715-A0FC-7564EB689598}" type="datetimeFigureOut">
              <a:rPr lang="tr-TR" smtClean="0"/>
              <a:t>4.04.2024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6243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6D40-4D3B-4715-A0FC-7564EB689598}" type="datetimeFigureOut">
              <a:rPr lang="tr-TR" smtClean="0"/>
              <a:t>4.04.2024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019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6D40-4D3B-4715-A0FC-7564EB689598}" type="datetimeFigureOut">
              <a:rPr lang="tr-TR" smtClean="0"/>
              <a:t>4.04.2024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5266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6D40-4D3B-4715-A0FC-7564EB689598}" type="datetimeFigureOut">
              <a:rPr lang="tr-TR" smtClean="0"/>
              <a:t>4.04.2024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5156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6D40-4D3B-4715-A0FC-7564EB689598}" type="datetimeFigureOut">
              <a:rPr lang="tr-TR" smtClean="0"/>
              <a:t>4.04.2024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4593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6D40-4D3B-4715-A0FC-7564EB689598}" type="datetimeFigureOut">
              <a:rPr lang="tr-TR" smtClean="0"/>
              <a:t>4.04.2024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872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6D40-4D3B-4715-A0FC-7564EB689598}" type="datetimeFigureOut">
              <a:rPr lang="tr-TR" smtClean="0"/>
              <a:t>4.04.2024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3076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C6D40-4D3B-4715-A0FC-7564EB689598}" type="datetimeFigureOut">
              <a:rPr lang="tr-TR" smtClean="0"/>
              <a:t>4.04.2024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06AF61-3584-40EE-BD19-398B798C0C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3003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2C6D40-4D3B-4715-A0FC-7564EB689598}" type="datetimeFigureOut">
              <a:rPr lang="tr-TR" smtClean="0"/>
              <a:t>4.04.2024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06AF61-3584-40EE-BD19-398B798C0C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8185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Rectangle 12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 descr="küçük resim içeren bir resim&#10;&#10;Açıklama otomatik olarak oluşturuldu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5" b="-1"/>
          <a:stretch/>
        </p:blipFill>
        <p:spPr>
          <a:xfrm>
            <a:off x="1046703" y="537420"/>
            <a:ext cx="10098593" cy="5250429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36BBD856-C5F9-4339-A88E-1D534D7C2000}"/>
              </a:ext>
            </a:extLst>
          </p:cNvPr>
          <p:cNvSpPr/>
          <p:nvPr/>
        </p:nvSpPr>
        <p:spPr>
          <a:xfrm>
            <a:off x="1046702" y="5175016"/>
            <a:ext cx="10098593" cy="1523494"/>
          </a:xfrm>
          <a:prstGeom prst="rect">
            <a:avLst/>
          </a:prstGeom>
          <a:noFill/>
        </p:spPr>
        <p:txBody>
          <a:bodyPr wrap="square" lIns="0" tIns="45720" rIns="0" bIns="4572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solidFill>
                  <a:srgbClr val="4E4A68"/>
                </a:solidFill>
                <a:latin typeface="Calibri (Gövde)"/>
                <a:cs typeface="Times New Roman" panose="02020603050405020304" pitchFamily="18" charset="0"/>
              </a:rPr>
              <a:t>İL KOORDİNASYON KURULU TOPLANTISI</a:t>
            </a:r>
            <a:endParaRPr lang="tr-TR" sz="4400" b="1" dirty="0">
              <a:solidFill>
                <a:srgbClr val="4E4A68"/>
              </a:solidFill>
              <a:latin typeface="Calibri (Gövde)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tr-TR" sz="4400" b="1" dirty="0">
                <a:solidFill>
                  <a:srgbClr val="4E4A68"/>
                </a:solidFill>
                <a:latin typeface="Calibri (Gövde)"/>
                <a:cs typeface="Times New Roman" panose="02020603050405020304" pitchFamily="18" charset="0"/>
              </a:rPr>
              <a:t>SUNUM TASLAĞI</a:t>
            </a:r>
            <a:endParaRPr lang="en-US" sz="4400" b="1" dirty="0">
              <a:solidFill>
                <a:srgbClr val="4E4A68"/>
              </a:solidFill>
              <a:latin typeface="Calibri (Gövde)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7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o 9">
            <a:extLst>
              <a:ext uri="{FF2B5EF4-FFF2-40B4-BE49-F238E27FC236}">
                <a16:creationId xmlns:a16="http://schemas.microsoft.com/office/drawing/2014/main" id="{084F18B8-DB32-4F47-87B6-D2B46A7C7468}"/>
              </a:ext>
            </a:extLst>
          </p:cNvPr>
          <p:cNvGraphicFramePr>
            <a:graphicFrameLocks noGrp="1"/>
          </p:cNvGraphicFramePr>
          <p:nvPr/>
        </p:nvGraphicFramePr>
        <p:xfrm>
          <a:off x="341645" y="837923"/>
          <a:ext cx="11515410" cy="550731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83876">
                  <a:extLst>
                    <a:ext uri="{9D8B030D-6E8A-4147-A177-3AD203B41FA5}">
                      <a16:colId xmlns:a16="http://schemas.microsoft.com/office/drawing/2014/main" val="1024886557"/>
                    </a:ext>
                  </a:extLst>
                </a:gridCol>
                <a:gridCol w="8631534">
                  <a:extLst>
                    <a:ext uri="{9D8B030D-6E8A-4147-A177-3AD203B41FA5}">
                      <a16:colId xmlns:a16="http://schemas.microsoft.com/office/drawing/2014/main" val="344962854"/>
                    </a:ext>
                  </a:extLst>
                </a:gridCol>
              </a:tblGrid>
              <a:tr h="777129">
                <a:tc gridSpan="2">
                  <a:txBody>
                    <a:bodyPr/>
                    <a:lstStyle/>
                    <a:p>
                      <a:r>
                        <a:rPr lang="tr-TR" sz="2000" b="1" dirty="0">
                          <a:solidFill>
                            <a:srgbClr val="C00000"/>
                          </a:solidFill>
                          <a:latin typeface="Calibri (Gövde)"/>
                          <a:cs typeface="Arial" panose="020B0604020202020204" pitchFamily="34" charset="0"/>
                        </a:rPr>
                        <a:t>BİLGİ İŞLEM DAİRE BAŞKANLIĞI (62.239.756.18230-0468.0007-02-06.03)</a:t>
                      </a:r>
                      <a:endParaRPr lang="tr-TR" sz="2000" dirty="0">
                        <a:solidFill>
                          <a:srgbClr val="C00000"/>
                        </a:solidFill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9880631"/>
                  </a:ext>
                </a:extLst>
              </a:tr>
              <a:tr h="63321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Calibri (Gövde)"/>
                          <a:cs typeface="Arial" panose="020B0604020202020204" pitchFamily="34" charset="0"/>
                        </a:rPr>
                        <a:t>2024 Yılı Ödeneği</a:t>
                      </a: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r>
                        <a:rPr lang="tr-TR" sz="2000" b="0" dirty="0">
                          <a:latin typeface="Calibri (Gövde)"/>
                          <a:cs typeface="Arial" panose="020B0604020202020204" pitchFamily="34" charset="0"/>
                        </a:rPr>
                        <a:t>: 5.000.000 TL</a:t>
                      </a: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206009608"/>
                  </a:ext>
                </a:extLst>
              </a:tr>
              <a:tr h="63321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Calibri (Gövde)"/>
                          <a:cs typeface="Arial" panose="020B0604020202020204" pitchFamily="34" charset="0"/>
                        </a:rPr>
                        <a:t>Gerçekleşen Faaliyetler</a:t>
                      </a: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r>
                        <a:rPr lang="tr-TR" sz="2000" b="0" dirty="0">
                          <a:latin typeface="Calibri (Gövde)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143409435"/>
                  </a:ext>
                </a:extLst>
              </a:tr>
              <a:tr h="488908">
                <a:tc>
                  <a:txBody>
                    <a:bodyPr/>
                    <a:lstStyle/>
                    <a:p>
                      <a:endParaRPr lang="tr-TR" sz="2000" b="1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059627951"/>
                  </a:ext>
                </a:extLst>
              </a:tr>
              <a:tr h="486485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854124511"/>
                  </a:ext>
                </a:extLst>
              </a:tr>
              <a:tr h="534119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527862509"/>
                  </a:ext>
                </a:extLst>
              </a:tr>
              <a:tr h="525804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2085882462"/>
                  </a:ext>
                </a:extLst>
              </a:tr>
              <a:tr h="499705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474143689"/>
                  </a:ext>
                </a:extLst>
              </a:tr>
              <a:tr h="464366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4255393943"/>
                  </a:ext>
                </a:extLst>
              </a:tr>
              <a:tr h="464366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967141935"/>
                  </a:ext>
                </a:extLst>
              </a:tr>
            </a:tbl>
          </a:graphicData>
        </a:graphic>
      </p:graphicFrame>
      <p:sp>
        <p:nvSpPr>
          <p:cNvPr id="10" name="Unvan 1">
            <a:extLst>
              <a:ext uri="{FF2B5EF4-FFF2-40B4-BE49-F238E27FC236}">
                <a16:creationId xmlns:a16="http://schemas.microsoft.com/office/drawing/2014/main" id="{8A8EEBA7-CF48-4A81-B2C1-1D268F2C8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607" y="180582"/>
            <a:ext cx="8621485" cy="54944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800" b="1" dirty="0">
                <a:solidFill>
                  <a:srgbClr val="C00000"/>
                </a:solidFill>
                <a:latin typeface="Calibri (Gövde))"/>
                <a:cs typeface="Arial" panose="020B0604020202020204" pitchFamily="34" charset="0"/>
              </a:rPr>
              <a:t>BİLGİ VE İLETİŞİM TEKNOLOJİLERİ FAALİYETLERİ</a:t>
            </a:r>
            <a:endParaRPr lang="en-US" sz="2800" b="1" dirty="0">
              <a:solidFill>
                <a:srgbClr val="C00000"/>
              </a:solidFill>
              <a:latin typeface="Calibri (Gövde)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068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o 9">
            <a:extLst>
              <a:ext uri="{FF2B5EF4-FFF2-40B4-BE49-F238E27FC236}">
                <a16:creationId xmlns:a16="http://schemas.microsoft.com/office/drawing/2014/main" id="{084F18B8-DB32-4F47-87B6-D2B46A7C7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39688"/>
              </p:ext>
            </p:extLst>
          </p:nvPr>
        </p:nvGraphicFramePr>
        <p:xfrm>
          <a:off x="341645" y="837923"/>
          <a:ext cx="11515410" cy="550731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83876">
                  <a:extLst>
                    <a:ext uri="{9D8B030D-6E8A-4147-A177-3AD203B41FA5}">
                      <a16:colId xmlns:a16="http://schemas.microsoft.com/office/drawing/2014/main" val="1024886557"/>
                    </a:ext>
                  </a:extLst>
                </a:gridCol>
                <a:gridCol w="8631534">
                  <a:extLst>
                    <a:ext uri="{9D8B030D-6E8A-4147-A177-3AD203B41FA5}">
                      <a16:colId xmlns:a16="http://schemas.microsoft.com/office/drawing/2014/main" val="344962854"/>
                    </a:ext>
                  </a:extLst>
                </a:gridCol>
              </a:tblGrid>
              <a:tr h="777129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2000" b="1" dirty="0">
                          <a:solidFill>
                            <a:srgbClr val="C00000"/>
                          </a:solidFill>
                          <a:latin typeface="Calibri (Gövde)"/>
                          <a:cs typeface="Arial" panose="020B0604020202020204" pitchFamily="34" charset="0"/>
                        </a:rPr>
                        <a:t>İDARİ VE MALİ İŞLER DAİRE BAŞKANLIĞI </a:t>
                      </a:r>
                      <a:r>
                        <a:rPr lang="tr-TR" sz="2000" b="1" kern="1200" dirty="0">
                          <a:solidFill>
                            <a:srgbClr val="C00000"/>
                          </a:solidFill>
                          <a:latin typeface="Calibri (Gövde)"/>
                          <a:ea typeface="+mn-ea"/>
                          <a:cs typeface="Arial" panose="020B0604020202020204" pitchFamily="34" charset="0"/>
                        </a:rPr>
                        <a:t>(62.239.756.18230-0468.0003-02-06.03)</a:t>
                      </a:r>
                    </a:p>
                  </a:txBody>
                  <a:tcPr marL="106705" marR="106705" marT="53353" marB="53353"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9880631"/>
                  </a:ext>
                </a:extLst>
              </a:tr>
              <a:tr h="63321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Calibri (Gövde)"/>
                          <a:cs typeface="Arial" panose="020B0604020202020204" pitchFamily="34" charset="0"/>
                        </a:rPr>
                        <a:t>2024 Yılı Ödeneği</a:t>
                      </a: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r>
                        <a:rPr lang="tr-TR" sz="2000" b="0" dirty="0">
                          <a:latin typeface="Calibri (Gövde)"/>
                          <a:cs typeface="Arial" panose="020B0604020202020204" pitchFamily="34" charset="0"/>
                        </a:rPr>
                        <a:t>: 500.000 TL</a:t>
                      </a: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206009608"/>
                  </a:ext>
                </a:extLst>
              </a:tr>
              <a:tr h="63321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Calibri (Gövde)"/>
                          <a:cs typeface="Arial" panose="020B0604020202020204" pitchFamily="34" charset="0"/>
                        </a:rPr>
                        <a:t>Gerçekleşen Faaliyetler</a:t>
                      </a: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r>
                        <a:rPr lang="tr-TR" sz="2000" b="0" dirty="0">
                          <a:latin typeface="Calibri (Gövde)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143409435"/>
                  </a:ext>
                </a:extLst>
              </a:tr>
              <a:tr h="488908">
                <a:tc>
                  <a:txBody>
                    <a:bodyPr/>
                    <a:lstStyle/>
                    <a:p>
                      <a:endParaRPr lang="tr-TR" sz="2000" b="1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059627951"/>
                  </a:ext>
                </a:extLst>
              </a:tr>
              <a:tr h="486485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854124511"/>
                  </a:ext>
                </a:extLst>
              </a:tr>
              <a:tr h="534119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527862509"/>
                  </a:ext>
                </a:extLst>
              </a:tr>
              <a:tr h="525804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2085882462"/>
                  </a:ext>
                </a:extLst>
              </a:tr>
              <a:tr h="499705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474143689"/>
                  </a:ext>
                </a:extLst>
              </a:tr>
              <a:tr h="464366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4255393943"/>
                  </a:ext>
                </a:extLst>
              </a:tr>
              <a:tr h="464366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967141935"/>
                  </a:ext>
                </a:extLst>
              </a:tr>
            </a:tbl>
          </a:graphicData>
        </a:graphic>
      </p:graphicFrame>
      <p:sp>
        <p:nvSpPr>
          <p:cNvPr id="13" name="Unvan 1">
            <a:extLst>
              <a:ext uri="{FF2B5EF4-FFF2-40B4-BE49-F238E27FC236}">
                <a16:creationId xmlns:a16="http://schemas.microsoft.com/office/drawing/2014/main" id="{A66B144C-D030-4017-8F3B-08A95A0D5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607" y="180582"/>
            <a:ext cx="8621485" cy="54944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800" b="1" dirty="0">
                <a:solidFill>
                  <a:srgbClr val="C00000"/>
                </a:solidFill>
                <a:latin typeface="Calibri (Gövde)"/>
                <a:cs typeface="Arial" panose="020B0604020202020204" pitchFamily="34" charset="0"/>
              </a:rPr>
              <a:t>BİLGİ VE İLETİŞİM TEKNOLOJİLERİ FAALİYETLERİ</a:t>
            </a:r>
            <a:endParaRPr lang="en-US" sz="2800" b="1" dirty="0">
              <a:solidFill>
                <a:srgbClr val="C00000"/>
              </a:solidFill>
              <a:latin typeface="Calibri (Gövde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180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Rulo şeklinde ayrıntılı planlar">
            <a:extLst>
              <a:ext uri="{FF2B5EF4-FFF2-40B4-BE49-F238E27FC236}">
                <a16:creationId xmlns:a16="http://schemas.microsoft.com/office/drawing/2014/main" id="{FAD087CF-8233-4640-9C49-8614A01C75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23391"/>
          <a:stretch/>
        </p:blipFill>
        <p:spPr>
          <a:xfrm>
            <a:off x="-4" y="0"/>
            <a:ext cx="12191981" cy="685799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57185A69-E3B4-4050-9710-6475DD58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53139"/>
            <a:ext cx="8381251" cy="1600854"/>
          </a:xfrm>
        </p:spPr>
        <p:txBody>
          <a:bodyPr vert="horz" wrap="none" lIns="72000" tIns="72000" rIns="72000" bIns="36000" rtlCol="0" anchor="ctr" anchorCtr="0">
            <a:noAutofit/>
          </a:bodyPr>
          <a:lstStyle/>
          <a:p>
            <a:r>
              <a:rPr lang="tr-TR" b="1" dirty="0">
                <a:cs typeface="Arial" panose="020B0604020202020204" pitchFamily="34" charset="0"/>
              </a:rPr>
              <a:t>2021H03-168407 NUMARALI </a:t>
            </a:r>
            <a:br>
              <a:rPr lang="tr-TR" b="1" dirty="0">
                <a:cs typeface="Arial" panose="020B0604020202020204" pitchFamily="34" charset="0"/>
              </a:rPr>
            </a:br>
            <a:r>
              <a:rPr lang="en-US" b="1" dirty="0">
                <a:cs typeface="Arial" panose="020B0604020202020204" pitchFamily="34" charset="0"/>
              </a:rPr>
              <a:t>DE</a:t>
            </a:r>
            <a:r>
              <a:rPr lang="tr-TR" b="1" dirty="0">
                <a:cs typeface="Arial" panose="020B0604020202020204" pitchFamily="34" charset="0"/>
              </a:rPr>
              <a:t>R</a:t>
            </a:r>
            <a:r>
              <a:rPr lang="en-US" b="1" dirty="0">
                <a:cs typeface="Arial" panose="020B0604020202020204" pitchFamily="34" charset="0"/>
              </a:rPr>
              <a:t>SLİK VE MERKEZİ BİRİMLER</a:t>
            </a:r>
            <a:r>
              <a:rPr lang="tr-TR" b="1" dirty="0">
                <a:cs typeface="Arial" panose="020B0604020202020204" pitchFamily="34" charset="0"/>
              </a:rPr>
              <a:t> (Eğitim-2)</a:t>
            </a:r>
            <a:endParaRPr lang="en-US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66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nvan 1">
            <a:extLst>
              <a:ext uri="{FF2B5EF4-FFF2-40B4-BE49-F238E27FC236}">
                <a16:creationId xmlns:a16="http://schemas.microsoft.com/office/drawing/2014/main" id="{A35AC2FB-CB92-428D-A1AB-E4F8D8FD0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607" y="180582"/>
            <a:ext cx="8621485" cy="54944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800" b="1" dirty="0">
                <a:solidFill>
                  <a:srgbClr val="C00000"/>
                </a:solidFill>
                <a:latin typeface="Calibri (Gövde)"/>
              </a:rPr>
              <a:t>İLAHİYAT FAKÜLTESİ İNŞAATI (10.000 m</a:t>
            </a:r>
            <a:r>
              <a:rPr lang="tr-TR" sz="2800" b="1" baseline="30000" dirty="0">
                <a:solidFill>
                  <a:srgbClr val="C00000"/>
                </a:solidFill>
                <a:latin typeface="Calibri (Gövde)"/>
              </a:rPr>
              <a:t>2</a:t>
            </a:r>
            <a:r>
              <a:rPr lang="tr-TR" sz="2800" b="1" dirty="0">
                <a:solidFill>
                  <a:srgbClr val="C00000"/>
                </a:solidFill>
                <a:latin typeface="Calibri (Gövde)"/>
              </a:rPr>
              <a:t>) </a:t>
            </a:r>
            <a:endParaRPr lang="tr-TR" sz="2800" dirty="0">
              <a:solidFill>
                <a:srgbClr val="C00000"/>
              </a:solidFill>
              <a:latin typeface="Calibri (Gövde)"/>
            </a:endParaRPr>
          </a:p>
        </p:txBody>
      </p:sp>
      <p:graphicFrame>
        <p:nvGraphicFramePr>
          <p:cNvPr id="11" name="Tablo 9">
            <a:extLst>
              <a:ext uri="{FF2B5EF4-FFF2-40B4-BE49-F238E27FC236}">
                <a16:creationId xmlns:a16="http://schemas.microsoft.com/office/drawing/2014/main" id="{7D2C8E18-FE9B-4654-86F7-A3930040B8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018279"/>
              </p:ext>
            </p:extLst>
          </p:nvPr>
        </p:nvGraphicFramePr>
        <p:xfrm>
          <a:off x="341645" y="837923"/>
          <a:ext cx="11515410" cy="550731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83876">
                  <a:extLst>
                    <a:ext uri="{9D8B030D-6E8A-4147-A177-3AD203B41FA5}">
                      <a16:colId xmlns:a16="http://schemas.microsoft.com/office/drawing/2014/main" val="1024886557"/>
                    </a:ext>
                  </a:extLst>
                </a:gridCol>
                <a:gridCol w="8631534">
                  <a:extLst>
                    <a:ext uri="{9D8B030D-6E8A-4147-A177-3AD203B41FA5}">
                      <a16:colId xmlns:a16="http://schemas.microsoft.com/office/drawing/2014/main" val="344962854"/>
                    </a:ext>
                  </a:extLst>
                </a:gridCol>
              </a:tblGrid>
              <a:tr h="77712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>
                          <a:solidFill>
                            <a:srgbClr val="C00000"/>
                          </a:solidFill>
                          <a:latin typeface="Calibri (Gövde)"/>
                          <a:cs typeface="Arial" panose="020B0604020202020204" pitchFamily="34" charset="0"/>
                        </a:rPr>
                        <a:t>YAPI İŞLERİ VE TEKNİK DAİRE BAŞKANLIĞI </a:t>
                      </a:r>
                      <a:r>
                        <a:rPr lang="tr-TR" sz="2000" b="1" kern="1200" dirty="0">
                          <a:solidFill>
                            <a:srgbClr val="C00000"/>
                          </a:solidFill>
                          <a:latin typeface="Calibri (Gövde)"/>
                          <a:ea typeface="+mn-ea"/>
                          <a:cs typeface="Arial" panose="020B0604020202020204" pitchFamily="34" charset="0"/>
                        </a:rPr>
                        <a:t>(62.239.756.18232-0468.0008-02-06.05)</a:t>
                      </a:r>
                    </a:p>
                  </a:txBody>
                  <a:tcPr marL="106705" marR="106705" marT="53353" marB="53353"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9880631"/>
                  </a:ext>
                </a:extLst>
              </a:tr>
              <a:tr h="63321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Calibri (Gövde)"/>
                        </a:rPr>
                        <a:t>2024 Yılı Ödeneği</a:t>
                      </a: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r>
                        <a:rPr lang="tr-TR" sz="2000" b="0" dirty="0">
                          <a:latin typeface="Calibri (Gövde)"/>
                        </a:rPr>
                        <a:t>: 10.000.000 TL</a:t>
                      </a: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206009608"/>
                  </a:ext>
                </a:extLst>
              </a:tr>
              <a:tr h="63321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Calibri (Gövde)"/>
                        </a:rPr>
                        <a:t>Gerçekleşen Faaliyetler</a:t>
                      </a: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r>
                        <a:rPr lang="tr-TR" sz="2000" b="0" dirty="0">
                          <a:latin typeface="Calibri (Gövde)"/>
                        </a:rPr>
                        <a:t>:</a:t>
                      </a: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143409435"/>
                  </a:ext>
                </a:extLst>
              </a:tr>
              <a:tr h="488908">
                <a:tc>
                  <a:txBody>
                    <a:bodyPr/>
                    <a:lstStyle/>
                    <a:p>
                      <a:endParaRPr lang="tr-TR" sz="2000" b="1" dirty="0"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059627951"/>
                  </a:ext>
                </a:extLst>
              </a:tr>
              <a:tr h="486485">
                <a:tc>
                  <a:txBody>
                    <a:bodyPr/>
                    <a:lstStyle/>
                    <a:p>
                      <a:endParaRPr lang="tr-TR" sz="2000" b="1" dirty="0"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854124511"/>
                  </a:ext>
                </a:extLst>
              </a:tr>
              <a:tr h="534119">
                <a:tc>
                  <a:txBody>
                    <a:bodyPr/>
                    <a:lstStyle/>
                    <a:p>
                      <a:endParaRPr lang="tr-TR" sz="2000" b="1" dirty="0"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527862509"/>
                  </a:ext>
                </a:extLst>
              </a:tr>
              <a:tr h="525804">
                <a:tc>
                  <a:txBody>
                    <a:bodyPr/>
                    <a:lstStyle/>
                    <a:p>
                      <a:endParaRPr lang="tr-TR" sz="2000" b="1" dirty="0"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u="sng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Gövde)"/>
                        <a:ea typeface="+mn-ea"/>
                        <a:cs typeface="+mn-cs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2085882462"/>
                  </a:ext>
                </a:extLst>
              </a:tr>
              <a:tr h="499705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u="sng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Gövde)"/>
                        <a:ea typeface="+mn-ea"/>
                        <a:cs typeface="+mn-cs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474143689"/>
                  </a:ext>
                </a:extLst>
              </a:tr>
              <a:tr h="464366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4255393943"/>
                  </a:ext>
                </a:extLst>
              </a:tr>
              <a:tr h="464366">
                <a:tc>
                  <a:txBody>
                    <a:bodyPr/>
                    <a:lstStyle/>
                    <a:p>
                      <a:endParaRPr lang="tr-TR" sz="2000" b="1" dirty="0"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967141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6453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ikdörtgen 25">
            <a:extLst>
              <a:ext uri="{FF2B5EF4-FFF2-40B4-BE49-F238E27FC236}">
                <a16:creationId xmlns:a16="http://schemas.microsoft.com/office/drawing/2014/main" id="{4831F9B0-9C7C-4663-9760-33DB55D03087}"/>
              </a:ext>
            </a:extLst>
          </p:cNvPr>
          <p:cNvSpPr/>
          <p:nvPr/>
        </p:nvSpPr>
        <p:spPr>
          <a:xfrm>
            <a:off x="642996" y="4571216"/>
            <a:ext cx="10906008" cy="1115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kern="1200" dirty="0">
                <a:solidFill>
                  <a:schemeClr val="tx1"/>
                </a:solidFill>
                <a:latin typeface="Calibri (Gövde)"/>
                <a:ea typeface="+mj-ea"/>
                <a:cs typeface="+mj-cs"/>
              </a:rPr>
              <a:t>İlahiyat Fakültesi</a:t>
            </a:r>
            <a:endParaRPr lang="en-US" sz="2800" b="1" kern="1200" dirty="0">
              <a:solidFill>
                <a:schemeClr val="tx1"/>
              </a:solidFill>
              <a:latin typeface="Calibri (Gövde)"/>
              <a:ea typeface="+mj-ea"/>
              <a:cs typeface="+mj-cs"/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A56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Unvan 1">
            <a:extLst>
              <a:ext uri="{FF2B5EF4-FFF2-40B4-BE49-F238E27FC236}">
                <a16:creationId xmlns:a16="http://schemas.microsoft.com/office/drawing/2014/main" id="{17462078-222A-423F-8A9A-270EB87C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628" y="180582"/>
            <a:ext cx="11548273" cy="54944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000" b="1" dirty="0">
                <a:solidFill>
                  <a:srgbClr val="C00000"/>
                </a:solidFill>
                <a:latin typeface="Calibri (Gövde)"/>
                <a:cs typeface="Arial" panose="020B0604020202020204" pitchFamily="34" charset="0"/>
              </a:rPr>
              <a:t>İlahiyat Fakültesinin dönem sonu itibariyle fiziki yapı durumunu gösteren fotoğraflar konulacaktır. Bu slaydı çoğaltarak istediğini kadar fotoğraf yükleyebilirsiniz. Aşağıdaki fotoğraflar ve açıklamaları temsilidir. </a:t>
            </a:r>
            <a:endParaRPr lang="en-US" sz="2000" b="1" dirty="0">
              <a:solidFill>
                <a:srgbClr val="C00000"/>
              </a:solidFill>
              <a:latin typeface="Calibri (Gövde)"/>
              <a:cs typeface="Arial" panose="020B0604020202020204" pitchFamily="34" charset="0"/>
            </a:endParaRPr>
          </a:p>
        </p:txBody>
      </p:sp>
      <p:pic>
        <p:nvPicPr>
          <p:cNvPr id="9" name="Resim 8" descr="iç mekan, metal, raf, ızgara içeren bir resim&#10;&#10;Açıklama otomatik olarak oluşturuldu">
            <a:extLst>
              <a:ext uri="{FF2B5EF4-FFF2-40B4-BE49-F238E27FC236}">
                <a16:creationId xmlns:a16="http://schemas.microsoft.com/office/drawing/2014/main" id="{0C2353C3-1202-48D6-A744-F2753FE5790F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6" r="42733" b="-1"/>
          <a:stretch/>
        </p:blipFill>
        <p:spPr>
          <a:xfrm rot="5400000">
            <a:off x="246388" y="1033511"/>
            <a:ext cx="3960000" cy="37800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66346843-7E6F-414E-8298-B75EF3DB6013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3" r="4930" b="2"/>
          <a:stretch/>
        </p:blipFill>
        <p:spPr>
          <a:xfrm rot="10800000">
            <a:off x="4213145" y="914490"/>
            <a:ext cx="3780000" cy="3960000"/>
          </a:xfrm>
          <a:prstGeom prst="rect">
            <a:avLst/>
          </a:prstGeom>
        </p:spPr>
      </p:pic>
      <p:pic>
        <p:nvPicPr>
          <p:cNvPr id="13" name="Resim 12" descr="kirli içeren bir resim&#10;&#10;Açıklama otomatik olarak oluşturuldu">
            <a:extLst>
              <a:ext uri="{FF2B5EF4-FFF2-40B4-BE49-F238E27FC236}">
                <a16:creationId xmlns:a16="http://schemas.microsoft.com/office/drawing/2014/main" id="{CF370520-8737-4B92-8BA6-CC6F8DBA530D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9" r="45885" b="2"/>
          <a:stretch/>
        </p:blipFill>
        <p:spPr>
          <a:xfrm rot="10800000">
            <a:off x="8089902" y="914489"/>
            <a:ext cx="3780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26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Rulo şeklinde ayrıntılı planlar">
            <a:extLst>
              <a:ext uri="{FF2B5EF4-FFF2-40B4-BE49-F238E27FC236}">
                <a16:creationId xmlns:a16="http://schemas.microsoft.com/office/drawing/2014/main" id="{FAD087CF-8233-4640-9C49-8614A01C75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23391"/>
          <a:stretch/>
        </p:blipFill>
        <p:spPr>
          <a:xfrm>
            <a:off x="-4" y="0"/>
            <a:ext cx="12191981" cy="685799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57185A69-E3B4-4050-9710-6475DD58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53138"/>
            <a:ext cx="8381251" cy="1600854"/>
          </a:xfrm>
        </p:spPr>
        <p:txBody>
          <a:bodyPr vert="horz" wrap="none" lIns="72000" tIns="72000" rIns="72000" bIns="36000" rtlCol="0" anchor="ctr" anchorCtr="0">
            <a:noAutofit/>
          </a:bodyPr>
          <a:lstStyle/>
          <a:p>
            <a:r>
              <a:rPr lang="tr-TR" b="1" dirty="0">
                <a:cs typeface="Arial" panose="020B0604020202020204" pitchFamily="34" charset="0"/>
              </a:rPr>
              <a:t>2020H03-152051 NUMARALI </a:t>
            </a:r>
            <a:br>
              <a:rPr lang="tr-TR" b="1" dirty="0">
                <a:cs typeface="Arial" panose="020B0604020202020204" pitchFamily="34" charset="0"/>
              </a:rPr>
            </a:br>
            <a:r>
              <a:rPr lang="tr-TR" b="1" dirty="0"/>
              <a:t>KAMPÜS ALTYAPISI PROJESİ (Eğitim-3)</a:t>
            </a:r>
            <a:endParaRPr lang="en-US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525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o 9">
            <a:extLst>
              <a:ext uri="{FF2B5EF4-FFF2-40B4-BE49-F238E27FC236}">
                <a16:creationId xmlns:a16="http://schemas.microsoft.com/office/drawing/2014/main" id="{084F18B8-DB32-4F47-87B6-D2B46A7C7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293457"/>
              </p:ext>
            </p:extLst>
          </p:nvPr>
        </p:nvGraphicFramePr>
        <p:xfrm>
          <a:off x="341645" y="837923"/>
          <a:ext cx="11515410" cy="550731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83876">
                  <a:extLst>
                    <a:ext uri="{9D8B030D-6E8A-4147-A177-3AD203B41FA5}">
                      <a16:colId xmlns:a16="http://schemas.microsoft.com/office/drawing/2014/main" val="1024886557"/>
                    </a:ext>
                  </a:extLst>
                </a:gridCol>
                <a:gridCol w="8631534">
                  <a:extLst>
                    <a:ext uri="{9D8B030D-6E8A-4147-A177-3AD203B41FA5}">
                      <a16:colId xmlns:a16="http://schemas.microsoft.com/office/drawing/2014/main" val="344962854"/>
                    </a:ext>
                  </a:extLst>
                </a:gridCol>
              </a:tblGrid>
              <a:tr h="77712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>
                          <a:solidFill>
                            <a:srgbClr val="C00000"/>
                          </a:solidFill>
                          <a:latin typeface="Calibri (Gövde)"/>
                          <a:cs typeface="Arial" panose="020B0604020202020204" pitchFamily="34" charset="0"/>
                        </a:rPr>
                        <a:t>YAPI İŞLERİ VE TEKNİK DAİRE BAŞKANLIĞI </a:t>
                      </a:r>
                      <a:r>
                        <a:rPr lang="tr-TR" sz="2000" b="1" kern="1200" dirty="0">
                          <a:solidFill>
                            <a:srgbClr val="C00000"/>
                          </a:solidFill>
                          <a:latin typeface="Calibri (Gövde)"/>
                          <a:ea typeface="+mn-ea"/>
                          <a:cs typeface="Arial" panose="020B0604020202020204" pitchFamily="34" charset="0"/>
                        </a:rPr>
                        <a:t>(62.239.756.18233-0468.0008-02-06.05)</a:t>
                      </a:r>
                    </a:p>
                  </a:txBody>
                  <a:tcPr marL="106705" marR="106705" marT="53353" marB="53353"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9880631"/>
                  </a:ext>
                </a:extLst>
              </a:tr>
              <a:tr h="63321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Calibri (Gövde)"/>
                        </a:rPr>
                        <a:t>2024 Yılı Ödeneği</a:t>
                      </a: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r>
                        <a:rPr lang="tr-TR" sz="2000" b="0" dirty="0">
                          <a:latin typeface="Calibri (Gövde)"/>
                        </a:rPr>
                        <a:t>: 15.000.000 TL</a:t>
                      </a: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206009608"/>
                  </a:ext>
                </a:extLst>
              </a:tr>
              <a:tr h="63321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Calibri (Gövde)"/>
                        </a:rPr>
                        <a:t>Gerçekleşen Faaliyetler</a:t>
                      </a: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r>
                        <a:rPr lang="tr-TR" sz="2000" b="0" dirty="0">
                          <a:latin typeface="Calibri (Gövde)"/>
                        </a:rPr>
                        <a:t>:</a:t>
                      </a: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143409435"/>
                  </a:ext>
                </a:extLst>
              </a:tr>
              <a:tr h="488908">
                <a:tc>
                  <a:txBody>
                    <a:bodyPr/>
                    <a:lstStyle/>
                    <a:p>
                      <a:endParaRPr lang="tr-TR" sz="2000" b="1" dirty="0"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059627951"/>
                  </a:ext>
                </a:extLst>
              </a:tr>
              <a:tr h="486485">
                <a:tc>
                  <a:txBody>
                    <a:bodyPr/>
                    <a:lstStyle/>
                    <a:p>
                      <a:endParaRPr lang="tr-TR" sz="2000" b="1" dirty="0"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854124511"/>
                  </a:ext>
                </a:extLst>
              </a:tr>
              <a:tr h="534119">
                <a:tc>
                  <a:txBody>
                    <a:bodyPr/>
                    <a:lstStyle/>
                    <a:p>
                      <a:endParaRPr lang="tr-TR" sz="2000" b="1" dirty="0"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527862509"/>
                  </a:ext>
                </a:extLst>
              </a:tr>
              <a:tr h="525804">
                <a:tc>
                  <a:txBody>
                    <a:bodyPr/>
                    <a:lstStyle/>
                    <a:p>
                      <a:endParaRPr lang="tr-TR" sz="2000" b="1" dirty="0"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u="sng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Gövde)"/>
                        <a:ea typeface="+mn-ea"/>
                        <a:cs typeface="+mn-cs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2085882462"/>
                  </a:ext>
                </a:extLst>
              </a:tr>
              <a:tr h="499705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u="sng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Gövde)"/>
                        <a:ea typeface="+mn-ea"/>
                        <a:cs typeface="+mn-cs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474143689"/>
                  </a:ext>
                </a:extLst>
              </a:tr>
              <a:tr h="464366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4255393943"/>
                  </a:ext>
                </a:extLst>
              </a:tr>
              <a:tr h="464366">
                <a:tc>
                  <a:txBody>
                    <a:bodyPr/>
                    <a:lstStyle/>
                    <a:p>
                      <a:endParaRPr lang="tr-TR" sz="2000" b="1" dirty="0"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967141935"/>
                  </a:ext>
                </a:extLst>
              </a:tr>
            </a:tbl>
          </a:graphicData>
        </a:graphic>
      </p:graphicFrame>
      <p:sp>
        <p:nvSpPr>
          <p:cNvPr id="10" name="Unvan 1">
            <a:extLst>
              <a:ext uri="{FF2B5EF4-FFF2-40B4-BE49-F238E27FC236}">
                <a16:creationId xmlns:a16="http://schemas.microsoft.com/office/drawing/2014/main" id="{D814A187-0D47-4CC2-8A79-9D2F14DE1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607" y="180582"/>
            <a:ext cx="8621485" cy="54944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800" b="1" dirty="0">
                <a:solidFill>
                  <a:srgbClr val="C00000"/>
                </a:solidFill>
                <a:latin typeface="Calibri (Gövde)"/>
              </a:rPr>
              <a:t>KAMPÜS ALTYAPISI</a:t>
            </a:r>
            <a:endParaRPr lang="tr-TR" sz="2800" dirty="0">
              <a:solidFill>
                <a:srgbClr val="C00000"/>
              </a:solidFill>
              <a:latin typeface="Calibri (Gövde)"/>
            </a:endParaRPr>
          </a:p>
        </p:txBody>
      </p:sp>
    </p:spTree>
    <p:extLst>
      <p:ext uri="{BB962C8B-B14F-4D97-AF65-F5344CB8AC3E}">
        <p14:creationId xmlns:p14="http://schemas.microsoft.com/office/powerpoint/2010/main" val="3134668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A56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Unvan 1">
            <a:extLst>
              <a:ext uri="{FF2B5EF4-FFF2-40B4-BE49-F238E27FC236}">
                <a16:creationId xmlns:a16="http://schemas.microsoft.com/office/drawing/2014/main" id="{17462078-222A-423F-8A9A-270EB87C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628" y="180582"/>
            <a:ext cx="11548273" cy="54944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alibri (Gövde)"/>
                <a:cs typeface="Arial" panose="020B0604020202020204" pitchFamily="34" charset="0"/>
              </a:rPr>
              <a:t>Kampüs Altyapı Faaliyetleriyle ilgili fotoğraflar konulacaktır. Yapılan işin adı her fotoğrafın altında belirtilmelidir. Aşağıdaki fotoğraflar ve açıklamaları temsilidir. </a:t>
            </a:r>
            <a:endParaRPr lang="en-US" sz="2400" b="1" dirty="0">
              <a:solidFill>
                <a:srgbClr val="C00000"/>
              </a:solidFill>
              <a:latin typeface="Calibri (Gövde)"/>
              <a:cs typeface="Arial" panose="020B0604020202020204" pitchFamily="34" charset="0"/>
            </a:endParaRPr>
          </a:p>
        </p:txBody>
      </p:sp>
      <p:pic>
        <p:nvPicPr>
          <p:cNvPr id="13" name="Resim 12" descr="kirli içeren bir resim&#10;&#10;Açıklama otomatik olarak oluşturuldu">
            <a:extLst>
              <a:ext uri="{FF2B5EF4-FFF2-40B4-BE49-F238E27FC236}">
                <a16:creationId xmlns:a16="http://schemas.microsoft.com/office/drawing/2014/main" id="{C853AFDE-A035-46E8-9711-B1758B453629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9" r="45885" b="2"/>
          <a:stretch/>
        </p:blipFill>
        <p:spPr>
          <a:xfrm rot="10800000">
            <a:off x="8089902" y="914489"/>
            <a:ext cx="3780000" cy="3960000"/>
          </a:xfrm>
          <a:prstGeom prst="rect">
            <a:avLst/>
          </a:prstGeom>
        </p:spPr>
      </p:pic>
      <p:sp>
        <p:nvSpPr>
          <p:cNvPr id="14" name="Dikdörtgen 13">
            <a:extLst>
              <a:ext uri="{FF2B5EF4-FFF2-40B4-BE49-F238E27FC236}">
                <a16:creationId xmlns:a16="http://schemas.microsoft.com/office/drawing/2014/main" id="{1083F863-63BF-494A-950F-AB5DB305C514}"/>
              </a:ext>
            </a:extLst>
          </p:cNvPr>
          <p:cNvSpPr/>
          <p:nvPr/>
        </p:nvSpPr>
        <p:spPr>
          <a:xfrm>
            <a:off x="512368" y="4874488"/>
            <a:ext cx="3443138" cy="9134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kern="1200" dirty="0">
                <a:solidFill>
                  <a:schemeClr val="tx1"/>
                </a:solidFill>
                <a:latin typeface="Calibri (Gövde)"/>
                <a:ea typeface="+mj-ea"/>
                <a:cs typeface="+mj-cs"/>
              </a:rPr>
              <a:t>A Fakültesi</a:t>
            </a:r>
            <a:r>
              <a:rPr lang="en-US" sz="2800" b="1" kern="1200" dirty="0">
                <a:solidFill>
                  <a:schemeClr val="tx1"/>
                </a:solidFill>
                <a:latin typeface="Calibri (Gövde)"/>
                <a:ea typeface="+mj-ea"/>
                <a:cs typeface="+mj-cs"/>
              </a:rPr>
              <a:t> </a:t>
            </a:r>
            <a:r>
              <a:rPr lang="tr-TR" sz="2800" b="1" kern="1200" dirty="0">
                <a:solidFill>
                  <a:schemeClr val="tx1"/>
                </a:solidFill>
                <a:latin typeface="Calibri (Gövde)"/>
                <a:ea typeface="+mj-ea"/>
                <a:cs typeface="+mj-cs"/>
              </a:rPr>
              <a:t>Kalorifer </a:t>
            </a:r>
            <a:r>
              <a:rPr lang="en-US" sz="2800" b="1" kern="1200" dirty="0" err="1">
                <a:solidFill>
                  <a:schemeClr val="tx1"/>
                </a:solidFill>
                <a:latin typeface="Calibri (Gövde)"/>
                <a:ea typeface="+mj-ea"/>
                <a:cs typeface="+mj-cs"/>
              </a:rPr>
              <a:t>Tesisat</a:t>
            </a:r>
            <a:r>
              <a:rPr lang="tr-TR" sz="2800" b="1" kern="1200" dirty="0">
                <a:solidFill>
                  <a:schemeClr val="tx1"/>
                </a:solidFill>
                <a:latin typeface="Calibri (Gövde)"/>
                <a:ea typeface="+mj-ea"/>
                <a:cs typeface="+mj-cs"/>
              </a:rPr>
              <a:t>ı</a:t>
            </a:r>
            <a:r>
              <a:rPr lang="en-US" sz="2800" b="1" kern="1200" dirty="0">
                <a:solidFill>
                  <a:schemeClr val="tx1"/>
                </a:solidFill>
                <a:latin typeface="Calibri (Gövde)"/>
                <a:ea typeface="+mj-ea"/>
                <a:cs typeface="+mj-cs"/>
              </a:rPr>
              <a:t> </a:t>
            </a:r>
            <a:r>
              <a:rPr lang="tr-TR" sz="2800" b="1" kern="1200" dirty="0">
                <a:solidFill>
                  <a:schemeClr val="tx1"/>
                </a:solidFill>
                <a:latin typeface="Calibri (Gövde)"/>
                <a:ea typeface="+mj-ea"/>
                <a:cs typeface="+mj-cs"/>
              </a:rPr>
              <a:t>Yapımı</a:t>
            </a:r>
            <a:endParaRPr lang="en-US" sz="2800" b="1" kern="1200" dirty="0">
              <a:solidFill>
                <a:schemeClr val="tx1"/>
              </a:solidFill>
              <a:latin typeface="Calibri (Gövde)"/>
              <a:ea typeface="+mj-ea"/>
              <a:cs typeface="+mj-cs"/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FA90362A-4B19-4E30-94ED-779B59AE7DE1}"/>
              </a:ext>
            </a:extLst>
          </p:cNvPr>
          <p:cNvSpPr/>
          <p:nvPr/>
        </p:nvSpPr>
        <p:spPr>
          <a:xfrm>
            <a:off x="4627285" y="4900487"/>
            <a:ext cx="2924169" cy="9134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kern="1200" dirty="0">
                <a:solidFill>
                  <a:schemeClr val="tx1"/>
                </a:solidFill>
                <a:latin typeface="Calibri (Gövde)"/>
                <a:ea typeface="+mj-ea"/>
                <a:cs typeface="+mj-cs"/>
              </a:rPr>
              <a:t>B Binası Çatısının Yapımı</a:t>
            </a:r>
            <a:endParaRPr lang="en-US" sz="2800" b="1" kern="1200" dirty="0">
              <a:solidFill>
                <a:schemeClr val="tx1"/>
              </a:solidFill>
              <a:latin typeface="Calibri (Gövde)"/>
              <a:ea typeface="+mj-ea"/>
              <a:cs typeface="+mj-cs"/>
            </a:endParaRP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7D9ACC64-80F5-4CB1-95A6-3F88FE56F676}"/>
              </a:ext>
            </a:extLst>
          </p:cNvPr>
          <p:cNvSpPr/>
          <p:nvPr/>
        </p:nvSpPr>
        <p:spPr>
          <a:xfrm>
            <a:off x="8702855" y="4900486"/>
            <a:ext cx="2924169" cy="9134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latin typeface="Calibri (Gövde)"/>
                <a:ea typeface="+mj-ea"/>
                <a:cs typeface="+mj-cs"/>
              </a:rPr>
              <a:t>C Binasının  Tuvaletinin Onarımı </a:t>
            </a:r>
            <a:endParaRPr lang="en-US" sz="2800" b="1" kern="1200" dirty="0">
              <a:solidFill>
                <a:schemeClr val="tx1"/>
              </a:solidFill>
              <a:latin typeface="Calibri (Gövde)"/>
              <a:ea typeface="+mj-ea"/>
              <a:cs typeface="+mj-cs"/>
            </a:endParaRPr>
          </a:p>
        </p:txBody>
      </p:sp>
      <p:pic>
        <p:nvPicPr>
          <p:cNvPr id="11" name="Resim 10" descr="açık hava içeren bir resim&#10;&#10;Açıklama otomatik olarak oluşturuldu">
            <a:extLst>
              <a:ext uri="{FF2B5EF4-FFF2-40B4-BE49-F238E27FC236}">
                <a16:creationId xmlns:a16="http://schemas.microsoft.com/office/drawing/2014/main" id="{8F344E7F-2E9C-45A6-8765-2E89F9E5DC28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" r="-2" b="19662"/>
          <a:stretch/>
        </p:blipFill>
        <p:spPr>
          <a:xfrm>
            <a:off x="354365" y="914488"/>
            <a:ext cx="3780000" cy="3960000"/>
          </a:xfrm>
          <a:prstGeom prst="rect">
            <a:avLst/>
          </a:prstGeom>
        </p:spPr>
      </p:pic>
      <p:pic>
        <p:nvPicPr>
          <p:cNvPr id="12" name="Resim 11" descr="iç mekan, bina, tavan, platform içeren bir resim&#10;&#10;Açıklama otomatik olarak oluşturuldu">
            <a:extLst>
              <a:ext uri="{FF2B5EF4-FFF2-40B4-BE49-F238E27FC236}">
                <a16:creationId xmlns:a16="http://schemas.microsoft.com/office/drawing/2014/main" id="{FDA58ABD-AED7-44BF-9C0D-DE7BDFF4744C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" r="24873" b="-2"/>
          <a:stretch/>
        </p:blipFill>
        <p:spPr>
          <a:xfrm>
            <a:off x="4198384" y="914488"/>
            <a:ext cx="3780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17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Rulo şeklinde ayrıntılı planlar">
            <a:extLst>
              <a:ext uri="{FF2B5EF4-FFF2-40B4-BE49-F238E27FC236}">
                <a16:creationId xmlns:a16="http://schemas.microsoft.com/office/drawing/2014/main" id="{FAD087CF-8233-4640-9C49-8614A01C75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23391"/>
          <a:stretch/>
        </p:blipFill>
        <p:spPr>
          <a:xfrm>
            <a:off x="19" y="0"/>
            <a:ext cx="12191981" cy="685799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57185A69-E3B4-4050-9710-6475DD58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53138"/>
            <a:ext cx="8381251" cy="1600854"/>
          </a:xfrm>
        </p:spPr>
        <p:txBody>
          <a:bodyPr vert="horz" wrap="none" lIns="72000" tIns="72000" rIns="72000" bIns="36000" rtlCol="0" anchor="ctr" anchorCtr="0">
            <a:noAutofit/>
          </a:bodyPr>
          <a:lstStyle/>
          <a:p>
            <a:r>
              <a:rPr lang="tr-TR" b="1" dirty="0">
                <a:cs typeface="Arial" panose="020B0604020202020204" pitchFamily="34" charset="0"/>
              </a:rPr>
              <a:t>2024H03-233012 NUMARALI </a:t>
            </a:r>
            <a:br>
              <a:rPr lang="tr-TR" b="1" dirty="0">
                <a:cs typeface="Arial" panose="020B0604020202020204" pitchFamily="34" charset="0"/>
              </a:rPr>
            </a:br>
            <a:r>
              <a:rPr lang="tr-TR" b="1" dirty="0"/>
              <a:t>YAYIN ALIMLARI PROJESİ (Eğitim-4)</a:t>
            </a:r>
            <a:endParaRPr lang="en-US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481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o 9">
            <a:extLst>
              <a:ext uri="{FF2B5EF4-FFF2-40B4-BE49-F238E27FC236}">
                <a16:creationId xmlns:a16="http://schemas.microsoft.com/office/drawing/2014/main" id="{084F18B8-DB32-4F47-87B6-D2B46A7C7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184201"/>
              </p:ext>
            </p:extLst>
          </p:nvPr>
        </p:nvGraphicFramePr>
        <p:xfrm>
          <a:off x="341645" y="837923"/>
          <a:ext cx="11515410" cy="550731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83876">
                  <a:extLst>
                    <a:ext uri="{9D8B030D-6E8A-4147-A177-3AD203B41FA5}">
                      <a16:colId xmlns:a16="http://schemas.microsoft.com/office/drawing/2014/main" val="1024886557"/>
                    </a:ext>
                  </a:extLst>
                </a:gridCol>
                <a:gridCol w="8631534">
                  <a:extLst>
                    <a:ext uri="{9D8B030D-6E8A-4147-A177-3AD203B41FA5}">
                      <a16:colId xmlns:a16="http://schemas.microsoft.com/office/drawing/2014/main" val="344962854"/>
                    </a:ext>
                  </a:extLst>
                </a:gridCol>
              </a:tblGrid>
              <a:tr h="774849">
                <a:tc gridSpan="2">
                  <a:txBody>
                    <a:bodyPr/>
                    <a:lstStyle/>
                    <a:p>
                      <a:r>
                        <a:rPr lang="tr-TR" sz="2000" b="1" dirty="0">
                          <a:solidFill>
                            <a:srgbClr val="C00000"/>
                          </a:solidFill>
                          <a:latin typeface="Calibri (Gövde)"/>
                        </a:rPr>
                        <a:t>KÜTÜPHANE VE DOKÜMANTASYON </a:t>
                      </a:r>
                      <a:r>
                        <a:rPr lang="tr-TR" sz="2000" b="1" dirty="0">
                          <a:solidFill>
                            <a:srgbClr val="C00000"/>
                          </a:solidFill>
                          <a:latin typeface="Calibri (Gövde)"/>
                          <a:cs typeface="Arial" panose="020B0604020202020204" pitchFamily="34" charset="0"/>
                        </a:rPr>
                        <a:t>DAİRE BAŞKANLIĞI </a:t>
                      </a:r>
                      <a:r>
                        <a:rPr lang="tr-TR" sz="2000" b="1" dirty="0">
                          <a:solidFill>
                            <a:srgbClr val="C00000"/>
                          </a:solidFill>
                          <a:latin typeface="Calibri (Gövde)"/>
                        </a:rPr>
                        <a:t>(62.239.765.18236-0468.0005-02-06.01)</a:t>
                      </a:r>
                      <a:endParaRPr lang="tr-TR" sz="2000" dirty="0">
                        <a:solidFill>
                          <a:srgbClr val="C00000"/>
                        </a:solidFill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9880631"/>
                  </a:ext>
                </a:extLst>
              </a:tr>
              <a:tr h="631360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Calibri (Gövde)"/>
                        </a:rPr>
                        <a:t>2024 Yılı Ödeneği</a:t>
                      </a: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r>
                        <a:rPr lang="tr-TR" sz="2000" b="0" dirty="0">
                          <a:latin typeface="Calibri (Gövde)"/>
                        </a:rPr>
                        <a:t>: 6.000.000 TL</a:t>
                      </a: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206009608"/>
                  </a:ext>
                </a:extLst>
              </a:tr>
              <a:tr h="631360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Calibri (Gövde)"/>
                        </a:rPr>
                        <a:t>Gerçekleşen Faaliyetler</a:t>
                      </a: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r>
                        <a:rPr lang="tr-TR" sz="2000" b="0" dirty="0">
                          <a:latin typeface="Calibri (Gövde)"/>
                        </a:rPr>
                        <a:t>:</a:t>
                      </a: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143409435"/>
                  </a:ext>
                </a:extLst>
              </a:tr>
              <a:tr h="487474">
                <a:tc>
                  <a:txBody>
                    <a:bodyPr/>
                    <a:lstStyle/>
                    <a:p>
                      <a:endParaRPr lang="tr-TR" sz="2000" b="1" dirty="0"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059627951"/>
                  </a:ext>
                </a:extLst>
              </a:tr>
              <a:tr h="485058">
                <a:tc>
                  <a:txBody>
                    <a:bodyPr/>
                    <a:lstStyle/>
                    <a:p>
                      <a:endParaRPr lang="tr-TR" sz="2000" b="1" dirty="0"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854124511"/>
                  </a:ext>
                </a:extLst>
              </a:tr>
              <a:tr h="532553">
                <a:tc>
                  <a:txBody>
                    <a:bodyPr/>
                    <a:lstStyle/>
                    <a:p>
                      <a:endParaRPr lang="tr-TR" sz="2000" b="1" dirty="0"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527862509"/>
                  </a:ext>
                </a:extLst>
              </a:tr>
              <a:tr h="524261">
                <a:tc>
                  <a:txBody>
                    <a:bodyPr/>
                    <a:lstStyle/>
                    <a:p>
                      <a:endParaRPr lang="tr-TR" sz="2000" b="1" dirty="0"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u="sng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Gövde)"/>
                        <a:ea typeface="+mn-ea"/>
                        <a:cs typeface="+mn-cs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2085882462"/>
                  </a:ext>
                </a:extLst>
              </a:tr>
              <a:tr h="498239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u="sng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Gövde)"/>
                        <a:ea typeface="+mn-ea"/>
                        <a:cs typeface="+mn-cs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474143689"/>
                  </a:ext>
                </a:extLst>
              </a:tr>
              <a:tr h="471082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4255393943"/>
                  </a:ext>
                </a:extLst>
              </a:tr>
              <a:tr h="471082">
                <a:tc>
                  <a:txBody>
                    <a:bodyPr/>
                    <a:lstStyle/>
                    <a:p>
                      <a:endParaRPr lang="tr-TR" sz="2000" b="1" dirty="0"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967141935"/>
                  </a:ext>
                </a:extLst>
              </a:tr>
            </a:tbl>
          </a:graphicData>
        </a:graphic>
      </p:graphicFrame>
      <p:sp>
        <p:nvSpPr>
          <p:cNvPr id="10" name="Unvan 1">
            <a:extLst>
              <a:ext uri="{FF2B5EF4-FFF2-40B4-BE49-F238E27FC236}">
                <a16:creationId xmlns:a16="http://schemas.microsoft.com/office/drawing/2014/main" id="{A3ACC463-F8A4-4586-AF95-CC317FA4C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607" y="180582"/>
            <a:ext cx="8621485" cy="54944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800" b="1" dirty="0">
                <a:solidFill>
                  <a:srgbClr val="C00000"/>
                </a:solidFill>
                <a:latin typeface="Calibri (Gövde)"/>
              </a:rPr>
              <a:t>YAYIN ALIMLARI</a:t>
            </a:r>
            <a:endParaRPr lang="tr-TR" sz="2800" dirty="0">
              <a:solidFill>
                <a:srgbClr val="C00000"/>
              </a:solidFill>
              <a:latin typeface="Calibri (Gövde)"/>
            </a:endParaRPr>
          </a:p>
        </p:txBody>
      </p:sp>
    </p:spTree>
    <p:extLst>
      <p:ext uri="{BB962C8B-B14F-4D97-AF65-F5344CB8AC3E}">
        <p14:creationId xmlns:p14="http://schemas.microsoft.com/office/powerpoint/2010/main" val="4124910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nvan 1">
            <a:extLst>
              <a:ext uri="{FF2B5EF4-FFF2-40B4-BE49-F238E27FC236}">
                <a16:creationId xmlns:a16="http://schemas.microsoft.com/office/drawing/2014/main" id="{4D576DA1-71FD-4CDE-98C7-64C1224EC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431" y="567639"/>
            <a:ext cx="11512624" cy="755119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4000" b="1" dirty="0">
                <a:solidFill>
                  <a:srgbClr val="C00000"/>
                </a:solidFill>
                <a:latin typeface="Calibri (Gövde)"/>
                <a:cs typeface="Arial" panose="020B0604020202020204" pitchFamily="34" charset="0"/>
              </a:rPr>
              <a:t>YATIRIM</a:t>
            </a:r>
            <a:r>
              <a:rPr lang="tr-TR" sz="4000" b="1" dirty="0">
                <a:solidFill>
                  <a:srgbClr val="C00000"/>
                </a:solidFill>
                <a:latin typeface="Calibri (Gövde))"/>
                <a:cs typeface="Arial" panose="020B0604020202020204" pitchFamily="34" charset="0"/>
              </a:rPr>
              <a:t> PROJELERİNİN </a:t>
            </a:r>
            <a:r>
              <a:rPr lang="en-US" sz="4000" b="1" dirty="0">
                <a:solidFill>
                  <a:srgbClr val="C00000"/>
                </a:solidFill>
                <a:latin typeface="Calibri (Gövde))"/>
                <a:cs typeface="Arial" panose="020B0604020202020204" pitchFamily="34" charset="0"/>
              </a:rPr>
              <a:t>SEKTÖR</a:t>
            </a:r>
            <a:r>
              <a:rPr lang="tr-TR" sz="4000" b="1" dirty="0">
                <a:solidFill>
                  <a:srgbClr val="C00000"/>
                </a:solidFill>
                <a:latin typeface="Calibri (Gövde))"/>
                <a:cs typeface="Arial" panose="020B0604020202020204" pitchFamily="34" charset="0"/>
              </a:rPr>
              <a:t>EL </a:t>
            </a:r>
            <a:r>
              <a:rPr lang="en-US" sz="4000" b="1" dirty="0">
                <a:solidFill>
                  <a:srgbClr val="C00000"/>
                </a:solidFill>
                <a:latin typeface="Calibri (Gövde))"/>
                <a:cs typeface="Arial" panose="020B0604020202020204" pitchFamily="34" charset="0"/>
              </a:rPr>
              <a:t>DAĞILIMI</a:t>
            </a:r>
          </a:p>
        </p:txBody>
      </p:sp>
      <p:sp>
        <p:nvSpPr>
          <p:cNvPr id="12" name="Yuvarlatılmış Dikdörtgen 12">
            <a:extLst>
              <a:ext uri="{FF2B5EF4-FFF2-40B4-BE49-F238E27FC236}">
                <a16:creationId xmlns:a16="http://schemas.microsoft.com/office/drawing/2014/main" id="{B32CEE7E-06B2-14C8-6669-6CDCF0EC59FB}"/>
              </a:ext>
            </a:extLst>
          </p:cNvPr>
          <p:cNvSpPr/>
          <p:nvPr/>
        </p:nvSpPr>
        <p:spPr>
          <a:xfrm>
            <a:off x="1067458" y="1969483"/>
            <a:ext cx="10066116" cy="3587255"/>
          </a:xfrm>
          <a:prstGeom prst="roundRect">
            <a:avLst/>
          </a:prstGeom>
          <a:noFill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36000" tIns="36000" rIns="36000" rtlCol="0" anchor="ctr"/>
          <a:lstStyle>
            <a:defPPr>
              <a:defRPr lang="tr-T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tr-TR" sz="2800" i="0" dirty="0">
                <a:solidFill>
                  <a:srgbClr val="393B50"/>
                </a:solidFill>
                <a:effectLst/>
                <a:cs typeface="Arial" panose="020B0604020202020204" pitchFamily="34" charset="0"/>
              </a:rPr>
              <a:t>Eğitim Sektöründe - 5 adet,</a:t>
            </a:r>
          </a:p>
          <a:p>
            <a:pPr>
              <a:spcAft>
                <a:spcPts val="600"/>
              </a:spcAft>
              <a:defRPr/>
            </a:pPr>
            <a:endParaRPr lang="tr-TR" sz="2800" dirty="0">
              <a:solidFill>
                <a:srgbClr val="393B50"/>
              </a:solidFill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tr-TR" sz="2800" i="0" dirty="0">
                <a:solidFill>
                  <a:srgbClr val="393B50"/>
                </a:solidFill>
                <a:effectLst/>
                <a:cs typeface="Arial" panose="020B0604020202020204" pitchFamily="34" charset="0"/>
              </a:rPr>
              <a:t>Sağlık Sektöründe - 1 adet,</a:t>
            </a:r>
          </a:p>
          <a:p>
            <a:pPr>
              <a:spcAft>
                <a:spcPts val="600"/>
              </a:spcAft>
              <a:defRPr/>
            </a:pPr>
            <a:endParaRPr lang="tr-TR" sz="2800" dirty="0">
              <a:solidFill>
                <a:srgbClr val="393B50"/>
              </a:solidFill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tr-TR" sz="2800" i="0" dirty="0">
                <a:solidFill>
                  <a:srgbClr val="393B50"/>
                </a:solidFill>
                <a:effectLst/>
                <a:cs typeface="Arial" panose="020B0604020202020204" pitchFamily="34" charset="0"/>
              </a:rPr>
              <a:t>DKH </a:t>
            </a:r>
            <a:r>
              <a:rPr lang="tr-TR" sz="2800" dirty="0">
                <a:solidFill>
                  <a:srgbClr val="393B50"/>
                </a:solidFill>
                <a:cs typeface="Arial" panose="020B0604020202020204" pitchFamily="34" charset="0"/>
              </a:rPr>
              <a:t>S</a:t>
            </a:r>
            <a:r>
              <a:rPr lang="tr-TR" sz="2800" i="0" dirty="0">
                <a:solidFill>
                  <a:srgbClr val="393B50"/>
                </a:solidFill>
                <a:effectLst/>
                <a:cs typeface="Arial" panose="020B0604020202020204" pitchFamily="34" charset="0"/>
              </a:rPr>
              <a:t>ektöründe - 1 adet olmak üzere;</a:t>
            </a:r>
          </a:p>
          <a:p>
            <a:pPr>
              <a:spcAft>
                <a:spcPts val="600"/>
              </a:spcAft>
              <a:defRPr/>
            </a:pPr>
            <a:endParaRPr lang="tr-TR" sz="2800" dirty="0">
              <a:solidFill>
                <a:srgbClr val="393B50"/>
              </a:solidFill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tr-TR" sz="2800" i="0" dirty="0">
                <a:solidFill>
                  <a:srgbClr val="393B50"/>
                </a:solidFill>
                <a:effectLst/>
                <a:cs typeface="Arial" panose="020B0604020202020204" pitchFamily="34" charset="0"/>
              </a:rPr>
              <a:t>Toplam 7 adet projemiz bulunmaktadır.</a:t>
            </a:r>
            <a:endParaRPr lang="tr-TR" sz="2800" dirty="0">
              <a:solidFill>
                <a:srgbClr val="393B5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46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Rulo şeklinde ayrıntılı planlar">
            <a:extLst>
              <a:ext uri="{FF2B5EF4-FFF2-40B4-BE49-F238E27FC236}">
                <a16:creationId xmlns:a16="http://schemas.microsoft.com/office/drawing/2014/main" id="{FAD087CF-8233-4640-9C49-8614A01C75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23391"/>
          <a:stretch/>
        </p:blipFill>
        <p:spPr>
          <a:xfrm>
            <a:off x="-4" y="0"/>
            <a:ext cx="12191981" cy="685799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57185A69-E3B4-4050-9710-6475DD58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53138"/>
            <a:ext cx="9785897" cy="1600854"/>
          </a:xfrm>
        </p:spPr>
        <p:txBody>
          <a:bodyPr vert="horz" wrap="none" lIns="72000" tIns="72000" rIns="72000" bIns="36000" rtlCol="0" anchor="ctr" anchorCtr="0">
            <a:noAutofit/>
          </a:bodyPr>
          <a:lstStyle/>
          <a:p>
            <a:r>
              <a:rPr lang="tr-TR" sz="4000" b="1" dirty="0">
                <a:cs typeface="Arial" panose="020B0604020202020204" pitchFamily="34" charset="0"/>
              </a:rPr>
              <a:t>2024H03-233017 NUMARALI </a:t>
            </a:r>
            <a:br>
              <a:rPr lang="tr-TR" sz="4000" b="1" dirty="0">
                <a:cs typeface="Arial" panose="020B0604020202020204" pitchFamily="34" charset="0"/>
              </a:rPr>
            </a:br>
            <a:r>
              <a:rPr lang="tr-TR" sz="4000" b="1" dirty="0">
                <a:cs typeface="Arial" panose="020B0604020202020204" pitchFamily="34" charset="0"/>
              </a:rPr>
              <a:t>ÇEŞİTLİ ÜNİTELERİN ETÜT PROJESİ (Eğitim-5)</a:t>
            </a:r>
            <a:endParaRPr lang="en-US" sz="40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7610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o 9">
            <a:extLst>
              <a:ext uri="{FF2B5EF4-FFF2-40B4-BE49-F238E27FC236}">
                <a16:creationId xmlns:a16="http://schemas.microsoft.com/office/drawing/2014/main" id="{084F18B8-DB32-4F47-87B6-D2B46A7C7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677491"/>
              </p:ext>
            </p:extLst>
          </p:nvPr>
        </p:nvGraphicFramePr>
        <p:xfrm>
          <a:off x="341645" y="837923"/>
          <a:ext cx="11515410" cy="550731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83876">
                  <a:extLst>
                    <a:ext uri="{9D8B030D-6E8A-4147-A177-3AD203B41FA5}">
                      <a16:colId xmlns:a16="http://schemas.microsoft.com/office/drawing/2014/main" val="1024886557"/>
                    </a:ext>
                  </a:extLst>
                </a:gridCol>
                <a:gridCol w="8631534">
                  <a:extLst>
                    <a:ext uri="{9D8B030D-6E8A-4147-A177-3AD203B41FA5}">
                      <a16:colId xmlns:a16="http://schemas.microsoft.com/office/drawing/2014/main" val="344962854"/>
                    </a:ext>
                  </a:extLst>
                </a:gridCol>
              </a:tblGrid>
              <a:tr h="77712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>
                          <a:solidFill>
                            <a:srgbClr val="C00000"/>
                          </a:solidFill>
                          <a:latin typeface="Calibri (Gövde)"/>
                          <a:cs typeface="Arial" panose="020B0604020202020204" pitchFamily="34" charset="0"/>
                        </a:rPr>
                        <a:t>YAPI İŞLERİ VE TEKNİK DAİRE BAŞKANLIĞI </a:t>
                      </a:r>
                      <a:r>
                        <a:rPr lang="tr-TR" sz="2000" b="1" kern="1200" dirty="0">
                          <a:solidFill>
                            <a:srgbClr val="C00000"/>
                          </a:solidFill>
                          <a:latin typeface="Calibri (Gövde)"/>
                          <a:ea typeface="+mn-ea"/>
                          <a:cs typeface="Arial" panose="020B0604020202020204" pitchFamily="34" charset="0"/>
                        </a:rPr>
                        <a:t>(62.239.756.26208-0468.0008-02-06.05)</a:t>
                      </a:r>
                    </a:p>
                  </a:txBody>
                  <a:tcPr marL="106705" marR="106705" marT="53353" marB="53353"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9880631"/>
                  </a:ext>
                </a:extLst>
              </a:tr>
              <a:tr h="63321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Calibri (Gövde)"/>
                          <a:cs typeface="Arial" panose="020B0604020202020204" pitchFamily="34" charset="0"/>
                        </a:rPr>
                        <a:t>2024 Yılı Ödeneği</a:t>
                      </a: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r>
                        <a:rPr lang="tr-TR" sz="2000" b="0" dirty="0">
                          <a:latin typeface="Calibri (Gövde)"/>
                          <a:cs typeface="Arial" panose="020B0604020202020204" pitchFamily="34" charset="0"/>
                        </a:rPr>
                        <a:t>: 200.000 TL</a:t>
                      </a: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206009608"/>
                  </a:ext>
                </a:extLst>
              </a:tr>
              <a:tr h="63321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Calibri (Gövde)"/>
                          <a:cs typeface="Arial" panose="020B0604020202020204" pitchFamily="34" charset="0"/>
                        </a:rPr>
                        <a:t>Gerçekleşen Faaliyetler</a:t>
                      </a: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r>
                        <a:rPr lang="tr-TR" sz="2000" b="0" dirty="0">
                          <a:latin typeface="Calibri (Gövde)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143409435"/>
                  </a:ext>
                </a:extLst>
              </a:tr>
              <a:tr h="488908">
                <a:tc>
                  <a:txBody>
                    <a:bodyPr/>
                    <a:lstStyle/>
                    <a:p>
                      <a:endParaRPr lang="tr-TR" sz="2000" b="1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059627951"/>
                  </a:ext>
                </a:extLst>
              </a:tr>
              <a:tr h="486485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854124511"/>
                  </a:ext>
                </a:extLst>
              </a:tr>
              <a:tr h="534119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527862509"/>
                  </a:ext>
                </a:extLst>
              </a:tr>
              <a:tr h="525804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2085882462"/>
                  </a:ext>
                </a:extLst>
              </a:tr>
              <a:tr h="499705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474143689"/>
                  </a:ext>
                </a:extLst>
              </a:tr>
              <a:tr h="464366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4255393943"/>
                  </a:ext>
                </a:extLst>
              </a:tr>
              <a:tr h="464366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967141935"/>
                  </a:ext>
                </a:extLst>
              </a:tr>
            </a:tbl>
          </a:graphicData>
        </a:graphic>
      </p:graphicFrame>
      <p:sp>
        <p:nvSpPr>
          <p:cNvPr id="13" name="Unvan 1">
            <a:extLst>
              <a:ext uri="{FF2B5EF4-FFF2-40B4-BE49-F238E27FC236}">
                <a16:creationId xmlns:a16="http://schemas.microsoft.com/office/drawing/2014/main" id="{A66B144C-D030-4017-8F3B-08A95A0D5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607" y="180582"/>
            <a:ext cx="8621485" cy="54944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800" b="1" dirty="0">
                <a:solidFill>
                  <a:srgbClr val="C00000"/>
                </a:solidFill>
                <a:latin typeface="Calibri (Gövde))"/>
                <a:cs typeface="Arial" panose="020B0604020202020204" pitchFamily="34" charset="0"/>
              </a:rPr>
              <a:t>PROJE ETÜT FAALİYETLERİ</a:t>
            </a:r>
            <a:endParaRPr lang="en-US" sz="2800" b="1" dirty="0">
              <a:solidFill>
                <a:srgbClr val="C00000"/>
              </a:solidFill>
              <a:latin typeface="Calibri (Gövde)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194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Rulo şeklinde ayrıntılı planlar">
            <a:extLst>
              <a:ext uri="{FF2B5EF4-FFF2-40B4-BE49-F238E27FC236}">
                <a16:creationId xmlns:a16="http://schemas.microsoft.com/office/drawing/2014/main" id="{FAD087CF-8233-4640-9C49-8614A01C75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23391"/>
          <a:stretch/>
        </p:blipFill>
        <p:spPr>
          <a:xfrm>
            <a:off x="-4" y="0"/>
            <a:ext cx="12191981" cy="685799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57185A69-E3B4-4050-9710-6475DD58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74612"/>
            <a:ext cx="9975202" cy="1600854"/>
          </a:xfrm>
        </p:spPr>
        <p:txBody>
          <a:bodyPr vert="horz" wrap="none" lIns="72000" tIns="72000" rIns="72000" bIns="36000" rtlCol="0" anchor="ctr" anchorCtr="0">
            <a:noAutofit/>
          </a:bodyPr>
          <a:lstStyle/>
          <a:p>
            <a:r>
              <a:rPr lang="tr-TR" b="1" dirty="0">
                <a:cs typeface="Arial" panose="020B0604020202020204" pitchFamily="34" charset="0"/>
              </a:rPr>
              <a:t>2024I00-227374 NUMARALI </a:t>
            </a:r>
            <a:br>
              <a:rPr lang="tr-TR" b="1" dirty="0">
                <a:cs typeface="Arial" panose="020B0604020202020204" pitchFamily="34" charset="0"/>
              </a:rPr>
            </a:br>
            <a:r>
              <a:rPr lang="tr-TR" b="1" dirty="0"/>
              <a:t>MUHTELİF İŞLER PROJESİ (SAĞLIK SEKTÖRÜ)</a:t>
            </a:r>
            <a:endParaRPr lang="en-US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453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o 9">
            <a:extLst>
              <a:ext uri="{FF2B5EF4-FFF2-40B4-BE49-F238E27FC236}">
                <a16:creationId xmlns:a16="http://schemas.microsoft.com/office/drawing/2014/main" id="{084F18B8-DB32-4F47-87B6-D2B46A7C7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248188"/>
              </p:ext>
            </p:extLst>
          </p:nvPr>
        </p:nvGraphicFramePr>
        <p:xfrm>
          <a:off x="341645" y="837923"/>
          <a:ext cx="11515410" cy="550731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83876">
                  <a:extLst>
                    <a:ext uri="{9D8B030D-6E8A-4147-A177-3AD203B41FA5}">
                      <a16:colId xmlns:a16="http://schemas.microsoft.com/office/drawing/2014/main" val="1024886557"/>
                    </a:ext>
                  </a:extLst>
                </a:gridCol>
                <a:gridCol w="8631534">
                  <a:extLst>
                    <a:ext uri="{9D8B030D-6E8A-4147-A177-3AD203B41FA5}">
                      <a16:colId xmlns:a16="http://schemas.microsoft.com/office/drawing/2014/main" val="344962854"/>
                    </a:ext>
                  </a:extLst>
                </a:gridCol>
              </a:tblGrid>
              <a:tr h="774849">
                <a:tc gridSpan="2">
                  <a:txBody>
                    <a:bodyPr/>
                    <a:lstStyle/>
                    <a:p>
                      <a:r>
                        <a:rPr lang="tr-TR" sz="2000" b="1" dirty="0">
                          <a:solidFill>
                            <a:srgbClr val="C00000"/>
                          </a:solidFill>
                          <a:latin typeface="Calibri (Gövde)"/>
                        </a:rPr>
                        <a:t>DİŞ HEKİMLİĞİ FAKÜLTESİ (54.167.755.18225-0468.0014-02-06.01)</a:t>
                      </a:r>
                      <a:endParaRPr lang="tr-TR" sz="2000" dirty="0">
                        <a:solidFill>
                          <a:srgbClr val="C00000"/>
                        </a:solidFill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9880631"/>
                  </a:ext>
                </a:extLst>
              </a:tr>
              <a:tr h="631360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Calibri (Gövde)"/>
                        </a:rPr>
                        <a:t>2024 Yılı Ödeneği</a:t>
                      </a: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r>
                        <a:rPr lang="tr-TR" sz="2000" b="0" dirty="0">
                          <a:latin typeface="Calibri (Gövde)"/>
                        </a:rPr>
                        <a:t>: 8.000.000 TL</a:t>
                      </a: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206009608"/>
                  </a:ext>
                </a:extLst>
              </a:tr>
              <a:tr h="631360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Calibri (Gövde)"/>
                        </a:rPr>
                        <a:t>Gerçekleşen Faaliyetler</a:t>
                      </a: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r>
                        <a:rPr lang="tr-TR" sz="2000" b="0" dirty="0">
                          <a:latin typeface="Calibri (Gövde)"/>
                        </a:rPr>
                        <a:t>:</a:t>
                      </a: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143409435"/>
                  </a:ext>
                </a:extLst>
              </a:tr>
              <a:tr h="487474">
                <a:tc>
                  <a:txBody>
                    <a:bodyPr/>
                    <a:lstStyle/>
                    <a:p>
                      <a:endParaRPr lang="tr-TR" sz="2000" b="1" dirty="0"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059627951"/>
                  </a:ext>
                </a:extLst>
              </a:tr>
              <a:tr h="485058">
                <a:tc>
                  <a:txBody>
                    <a:bodyPr/>
                    <a:lstStyle/>
                    <a:p>
                      <a:endParaRPr lang="tr-TR" sz="2000" b="1" dirty="0"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854124511"/>
                  </a:ext>
                </a:extLst>
              </a:tr>
              <a:tr h="532553">
                <a:tc>
                  <a:txBody>
                    <a:bodyPr/>
                    <a:lstStyle/>
                    <a:p>
                      <a:endParaRPr lang="tr-TR" sz="2000" b="1" dirty="0"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527862509"/>
                  </a:ext>
                </a:extLst>
              </a:tr>
              <a:tr h="524261">
                <a:tc>
                  <a:txBody>
                    <a:bodyPr/>
                    <a:lstStyle/>
                    <a:p>
                      <a:endParaRPr lang="tr-TR" sz="2000" b="1" dirty="0"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u="sng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Gövde)"/>
                        <a:ea typeface="+mn-ea"/>
                        <a:cs typeface="+mn-cs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2085882462"/>
                  </a:ext>
                </a:extLst>
              </a:tr>
              <a:tr h="498239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u="sng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Gövde)"/>
                        <a:ea typeface="+mn-ea"/>
                        <a:cs typeface="+mn-cs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474143689"/>
                  </a:ext>
                </a:extLst>
              </a:tr>
              <a:tr h="471082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4255393943"/>
                  </a:ext>
                </a:extLst>
              </a:tr>
              <a:tr h="471082">
                <a:tc>
                  <a:txBody>
                    <a:bodyPr/>
                    <a:lstStyle/>
                    <a:p>
                      <a:endParaRPr lang="tr-TR" sz="2000" b="1" dirty="0"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967141935"/>
                  </a:ext>
                </a:extLst>
              </a:tr>
            </a:tbl>
          </a:graphicData>
        </a:graphic>
      </p:graphicFrame>
      <p:sp>
        <p:nvSpPr>
          <p:cNvPr id="10" name="Unvan 1">
            <a:extLst>
              <a:ext uri="{FF2B5EF4-FFF2-40B4-BE49-F238E27FC236}">
                <a16:creationId xmlns:a16="http://schemas.microsoft.com/office/drawing/2014/main" id="{A3ACC463-F8A4-4586-AF95-CC317FA4C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607" y="180582"/>
            <a:ext cx="8621485" cy="54944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800" b="1" dirty="0">
                <a:solidFill>
                  <a:srgbClr val="C00000"/>
                </a:solidFill>
                <a:latin typeface="Calibri (Gövde))"/>
                <a:cs typeface="Arial" panose="020B0604020202020204" pitchFamily="34" charset="0"/>
              </a:rPr>
              <a:t>MAKİNA TEÇHİZAT ALIMLARI FAALİYETLERİ (SAĞLIK)</a:t>
            </a:r>
            <a:endParaRPr lang="tr-TR" sz="2800" dirty="0">
              <a:solidFill>
                <a:srgbClr val="C00000"/>
              </a:solidFill>
              <a:latin typeface="Calibri (Gövde)"/>
            </a:endParaRPr>
          </a:p>
        </p:txBody>
      </p:sp>
    </p:spTree>
    <p:extLst>
      <p:ext uri="{BB962C8B-B14F-4D97-AF65-F5344CB8AC3E}">
        <p14:creationId xmlns:p14="http://schemas.microsoft.com/office/powerpoint/2010/main" val="1974604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Rulo şeklinde ayrıntılı planlar">
            <a:extLst>
              <a:ext uri="{FF2B5EF4-FFF2-40B4-BE49-F238E27FC236}">
                <a16:creationId xmlns:a16="http://schemas.microsoft.com/office/drawing/2014/main" id="{FAD087CF-8233-4640-9C49-8614A01C75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23391"/>
          <a:stretch/>
        </p:blipFill>
        <p:spPr>
          <a:xfrm>
            <a:off x="-4" y="0"/>
            <a:ext cx="12191981" cy="685799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57185A69-E3B4-4050-9710-6475DD58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14452"/>
            <a:ext cx="9785897" cy="1356851"/>
          </a:xfrm>
        </p:spPr>
        <p:txBody>
          <a:bodyPr vert="horz" wrap="none" lIns="72000" tIns="72000" rIns="72000" bIns="36000" rtlCol="0" anchor="ctr" anchorCtr="0">
            <a:noAutofit/>
          </a:bodyPr>
          <a:lstStyle/>
          <a:p>
            <a:r>
              <a:rPr lang="tr-TR" b="1" dirty="0">
                <a:cs typeface="Arial" panose="020B0604020202020204" pitchFamily="34" charset="0"/>
              </a:rPr>
              <a:t>2024K12-233956 NUMARALI </a:t>
            </a:r>
            <a:br>
              <a:rPr lang="tr-TR" b="1" dirty="0">
                <a:cs typeface="Arial" panose="020B0604020202020204" pitchFamily="34" charset="0"/>
              </a:rPr>
            </a:br>
            <a:r>
              <a:rPr lang="tr-TR" b="1" dirty="0"/>
              <a:t>BİLİMSEL ARAŞTIRMA PROJELERİ (DKH)</a:t>
            </a:r>
            <a:endParaRPr lang="en-US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6205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o 9">
            <a:extLst>
              <a:ext uri="{FF2B5EF4-FFF2-40B4-BE49-F238E27FC236}">
                <a16:creationId xmlns:a16="http://schemas.microsoft.com/office/drawing/2014/main" id="{084F18B8-DB32-4F47-87B6-D2B46A7C7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416280"/>
              </p:ext>
            </p:extLst>
          </p:nvPr>
        </p:nvGraphicFramePr>
        <p:xfrm>
          <a:off x="341645" y="837923"/>
          <a:ext cx="11515410" cy="550731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83876">
                  <a:extLst>
                    <a:ext uri="{9D8B030D-6E8A-4147-A177-3AD203B41FA5}">
                      <a16:colId xmlns:a16="http://schemas.microsoft.com/office/drawing/2014/main" val="1024886557"/>
                    </a:ext>
                  </a:extLst>
                </a:gridCol>
                <a:gridCol w="8631534">
                  <a:extLst>
                    <a:ext uri="{9D8B030D-6E8A-4147-A177-3AD203B41FA5}">
                      <a16:colId xmlns:a16="http://schemas.microsoft.com/office/drawing/2014/main" val="344962854"/>
                    </a:ext>
                  </a:extLst>
                </a:gridCol>
              </a:tblGrid>
              <a:tr h="774849">
                <a:tc gridSpan="2">
                  <a:txBody>
                    <a:bodyPr/>
                    <a:lstStyle/>
                    <a:p>
                      <a:r>
                        <a:rPr lang="tr-TR" sz="2000" b="1" dirty="0">
                          <a:solidFill>
                            <a:srgbClr val="C00000"/>
                          </a:solidFill>
                          <a:latin typeface="Calibri (Gövde)"/>
                        </a:rPr>
                        <a:t>BİLİMSEL ARAŞTIRMA PROJELERİ KOORDİNATÖRLÜĞÜ (56.178.749.18235-0468.0001-13-06.01)</a:t>
                      </a:r>
                      <a:endParaRPr lang="tr-TR" sz="2000" dirty="0">
                        <a:solidFill>
                          <a:srgbClr val="C00000"/>
                        </a:solidFill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9880631"/>
                  </a:ext>
                </a:extLst>
              </a:tr>
              <a:tr h="631360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Calibri (Gövde)"/>
                        </a:rPr>
                        <a:t>2024 Yılı Ödeneği</a:t>
                      </a: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r>
                        <a:rPr lang="tr-TR" sz="2000" b="0" dirty="0">
                          <a:latin typeface="Calibri (Gövde)"/>
                        </a:rPr>
                        <a:t>: 832.000 TL</a:t>
                      </a: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206009608"/>
                  </a:ext>
                </a:extLst>
              </a:tr>
              <a:tr h="631360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Calibri (Gövde)"/>
                        </a:rPr>
                        <a:t>Gerçekleşen Faaliyetler</a:t>
                      </a: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r>
                        <a:rPr lang="tr-TR" sz="2000" b="0" dirty="0">
                          <a:latin typeface="Calibri (Gövde)"/>
                        </a:rPr>
                        <a:t>:</a:t>
                      </a: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143409435"/>
                  </a:ext>
                </a:extLst>
              </a:tr>
              <a:tr h="487474">
                <a:tc>
                  <a:txBody>
                    <a:bodyPr/>
                    <a:lstStyle/>
                    <a:p>
                      <a:endParaRPr lang="tr-TR" sz="2000" b="1" dirty="0"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059627951"/>
                  </a:ext>
                </a:extLst>
              </a:tr>
              <a:tr h="485058">
                <a:tc>
                  <a:txBody>
                    <a:bodyPr/>
                    <a:lstStyle/>
                    <a:p>
                      <a:endParaRPr lang="tr-TR" sz="2000" b="1" dirty="0"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854124511"/>
                  </a:ext>
                </a:extLst>
              </a:tr>
              <a:tr h="532553">
                <a:tc>
                  <a:txBody>
                    <a:bodyPr/>
                    <a:lstStyle/>
                    <a:p>
                      <a:endParaRPr lang="tr-TR" sz="2000" b="1" dirty="0"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527862509"/>
                  </a:ext>
                </a:extLst>
              </a:tr>
              <a:tr h="524261">
                <a:tc>
                  <a:txBody>
                    <a:bodyPr/>
                    <a:lstStyle/>
                    <a:p>
                      <a:endParaRPr lang="tr-TR" sz="2000" b="1" dirty="0"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u="sng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Gövde)"/>
                        <a:ea typeface="+mn-ea"/>
                        <a:cs typeface="+mn-cs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2085882462"/>
                  </a:ext>
                </a:extLst>
              </a:tr>
              <a:tr h="498239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u="sng" kern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Gövde)"/>
                        <a:ea typeface="+mn-ea"/>
                        <a:cs typeface="+mn-cs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474143689"/>
                  </a:ext>
                </a:extLst>
              </a:tr>
              <a:tr h="471082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4255393943"/>
                  </a:ext>
                </a:extLst>
              </a:tr>
              <a:tr h="471082">
                <a:tc>
                  <a:txBody>
                    <a:bodyPr/>
                    <a:lstStyle/>
                    <a:p>
                      <a:endParaRPr lang="tr-TR" sz="2000" b="1" dirty="0"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 (Gövde)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967141935"/>
                  </a:ext>
                </a:extLst>
              </a:tr>
            </a:tbl>
          </a:graphicData>
        </a:graphic>
      </p:graphicFrame>
      <p:sp>
        <p:nvSpPr>
          <p:cNvPr id="10" name="Unvan 1">
            <a:extLst>
              <a:ext uri="{FF2B5EF4-FFF2-40B4-BE49-F238E27FC236}">
                <a16:creationId xmlns:a16="http://schemas.microsoft.com/office/drawing/2014/main" id="{A3ACC463-F8A4-4586-AF95-CC317FA4C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180582"/>
            <a:ext cx="10088546" cy="54944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800" b="1" dirty="0">
                <a:solidFill>
                  <a:srgbClr val="C00000"/>
                </a:solidFill>
                <a:latin typeface="Calibri (Gövde)"/>
              </a:rPr>
              <a:t>BİLİMSEL ARAŞTIRMA PROJE DESTEKLERİNE İLİŞKİN FAALİYETLER</a:t>
            </a:r>
            <a:endParaRPr lang="tr-TR" sz="2800" dirty="0">
              <a:solidFill>
                <a:srgbClr val="C00000"/>
              </a:solidFill>
              <a:latin typeface="Calibri (Gövde)"/>
            </a:endParaRPr>
          </a:p>
        </p:txBody>
      </p:sp>
    </p:spTree>
    <p:extLst>
      <p:ext uri="{BB962C8B-B14F-4D97-AF65-F5344CB8AC3E}">
        <p14:creationId xmlns:p14="http://schemas.microsoft.com/office/powerpoint/2010/main" val="798409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o 2">
            <a:extLst>
              <a:ext uri="{FF2B5EF4-FFF2-40B4-BE49-F238E27FC236}">
                <a16:creationId xmlns:a16="http://schemas.microsoft.com/office/drawing/2014/main" id="{3DB98748-7564-432B-AE6D-ED98BC9DB4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661527"/>
              </p:ext>
            </p:extLst>
          </p:nvPr>
        </p:nvGraphicFramePr>
        <p:xfrm>
          <a:off x="1469268" y="1999627"/>
          <a:ext cx="9270512" cy="3647552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31931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0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69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6676">
                <a:tc>
                  <a:txBody>
                    <a:bodyPr/>
                    <a:lstStyle/>
                    <a:p>
                      <a:pPr algn="r" fontAlgn="ctr"/>
                      <a:r>
                        <a:rPr lang="tr-TR" sz="2800" b="1" u="none" strike="noStrike" cap="none" spc="30" dirty="0">
                          <a:solidFill>
                            <a:schemeClr val="tx1"/>
                          </a:solidFill>
                          <a:effectLst/>
                          <a:latin typeface="Calibri (Gövde)"/>
                        </a:rPr>
                        <a:t>FİNANS KAYNAĞI</a:t>
                      </a:r>
                      <a:endParaRPr lang="tr-TR" sz="2800" b="1" i="0" u="none" strike="noStrike" cap="none" spc="30" dirty="0">
                        <a:solidFill>
                          <a:schemeClr val="tx1"/>
                        </a:solidFill>
                        <a:effectLst/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0" marR="21600" marT="85038" marB="85038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2800" b="1" u="none" strike="noStrike" cap="none" spc="30" dirty="0">
                          <a:solidFill>
                            <a:schemeClr val="tx1"/>
                          </a:solidFill>
                          <a:effectLst/>
                          <a:latin typeface="Calibri (Gövde)"/>
                        </a:rPr>
                        <a:t>SAYISI</a:t>
                      </a:r>
                      <a:endParaRPr lang="tr-TR" sz="2800" b="1" i="0" u="none" strike="noStrike" cap="none" spc="30" dirty="0">
                        <a:solidFill>
                          <a:schemeClr val="tx1"/>
                        </a:solidFill>
                        <a:effectLst/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0" marR="21600" marT="85038" marB="85038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r-TR" sz="2800" b="1" u="none" strike="noStrike" cap="none" spc="30" dirty="0">
                          <a:solidFill>
                            <a:schemeClr val="tx1"/>
                          </a:solidFill>
                          <a:effectLst/>
                          <a:latin typeface="Calibri (Gövde)"/>
                        </a:rPr>
                        <a:t>PROJE BÜTÇESİ</a:t>
                      </a:r>
                      <a:endParaRPr lang="tr-TR" sz="2800" b="1" i="0" u="none" strike="noStrike" cap="none" spc="30" dirty="0">
                        <a:solidFill>
                          <a:schemeClr val="tx1"/>
                        </a:solidFill>
                        <a:effectLst/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0" marR="21600" marT="85038" marB="8503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219">
                <a:tc>
                  <a:txBody>
                    <a:bodyPr/>
                    <a:lstStyle/>
                    <a:p>
                      <a:pPr algn="r" fontAlgn="ctr"/>
                      <a:r>
                        <a:rPr lang="tr-TR" sz="24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 (Gövde)"/>
                        </a:rPr>
                        <a:t>ÜNİVERSİTE DESTEKLİ</a:t>
                      </a:r>
                      <a:endParaRPr lang="tr-TR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0" marR="85038" marT="85038" marB="85038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tr-TR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0" marR="85038" marT="85038" marB="85038" anchor="ctr"/>
                </a:tc>
                <a:tc>
                  <a:txBody>
                    <a:bodyPr/>
                    <a:lstStyle/>
                    <a:p>
                      <a:pPr marL="0" lvl="0" algn="r" defTabSz="914400" rtl="0" eaLnBrk="1" fontAlgn="ctr" latinLnBrk="0" hangingPunct="1"/>
                      <a:endParaRPr lang="tr-TR" sz="2400" b="0" u="none" strike="noStrike" kern="1200" cap="none" spc="0">
                        <a:solidFill>
                          <a:schemeClr val="tx1"/>
                        </a:solidFill>
                        <a:effectLst/>
                        <a:latin typeface="Calibri (Gövde)"/>
                        <a:ea typeface="+mn-ea"/>
                        <a:cs typeface="+mn-cs"/>
                      </a:endParaRPr>
                    </a:p>
                  </a:txBody>
                  <a:tcPr marL="0" marR="85038" marT="85038" marB="8503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219">
                <a:tc>
                  <a:txBody>
                    <a:bodyPr/>
                    <a:lstStyle/>
                    <a:p>
                      <a:pPr algn="r" fontAlgn="ctr"/>
                      <a:r>
                        <a:rPr lang="tr-TR" sz="24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 (Gövde)"/>
                        </a:rPr>
                        <a:t>    DOKA DESTEKLİ</a:t>
                      </a:r>
                      <a:endParaRPr lang="tr-TR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7999" marR="85038" marT="85038" marB="85038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tr-TR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7999" marR="85038" marT="85038" marB="85038" anchor="ctr"/>
                </a:tc>
                <a:tc>
                  <a:txBody>
                    <a:bodyPr/>
                    <a:lstStyle/>
                    <a:p>
                      <a:pPr marL="0" lvl="0" algn="r" defTabSz="914400" rtl="0" eaLnBrk="1" fontAlgn="ctr" latinLnBrk="0" hangingPunct="1"/>
                      <a:endParaRPr lang="tr-TR" sz="2400" b="0" u="none" strike="noStrike" kern="1200" cap="none" spc="0" dirty="0">
                        <a:solidFill>
                          <a:schemeClr val="tx1"/>
                        </a:solidFill>
                        <a:effectLst/>
                        <a:latin typeface="Calibri (Gövde)"/>
                        <a:ea typeface="+mn-ea"/>
                        <a:cs typeface="+mn-cs"/>
                      </a:endParaRPr>
                    </a:p>
                  </a:txBody>
                  <a:tcPr marL="107999" marR="85038" marT="85038" marB="8503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219">
                <a:tc>
                  <a:txBody>
                    <a:bodyPr/>
                    <a:lstStyle/>
                    <a:p>
                      <a:pPr algn="r" fontAlgn="ctr"/>
                      <a:r>
                        <a:rPr lang="tr-TR" sz="24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 (Gövde)"/>
                        </a:rPr>
                        <a:t>    TÜBİTAK DESTEKLİ </a:t>
                      </a:r>
                      <a:endParaRPr lang="tr-TR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0" marR="85038" marT="85038" marB="85038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tr-TR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0" marR="85038" marT="85038" marB="85038"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0" u="none" strike="noStrike" kern="1200" cap="none" spc="0" dirty="0">
                        <a:solidFill>
                          <a:schemeClr val="tx1"/>
                        </a:solidFill>
                        <a:effectLst/>
                        <a:latin typeface="Calibri (Gövde)"/>
                        <a:ea typeface="+mn-ea"/>
                        <a:cs typeface="+mn-cs"/>
                      </a:endParaRPr>
                    </a:p>
                  </a:txBody>
                  <a:tcPr marL="0" marR="85038" marT="85038" marB="8503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219">
                <a:tc>
                  <a:txBody>
                    <a:bodyPr/>
                    <a:lstStyle/>
                    <a:p>
                      <a:pPr algn="r" fontAlgn="ctr"/>
                      <a:r>
                        <a:rPr lang="tr-TR" sz="2400" b="0" u="none" strike="noStrike" cap="none" spc="0" dirty="0">
                          <a:solidFill>
                            <a:schemeClr val="tx1"/>
                          </a:solidFill>
                          <a:effectLst/>
                          <a:latin typeface="Calibri (Gövde)"/>
                        </a:rPr>
                        <a:t>………….. DESTEKLİ </a:t>
                      </a:r>
                      <a:endParaRPr lang="tr-TR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7999" marR="85038" marT="85038" marB="85038" anchor="ctr"/>
                </a:tc>
                <a:tc>
                  <a:txBody>
                    <a:bodyPr/>
                    <a:lstStyle/>
                    <a:p>
                      <a:pPr algn="r" fontAlgn="ctr"/>
                      <a:endParaRPr lang="tr-TR" sz="2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7999" marR="85038" marT="85038" marB="85038" anchor="ctr"/>
                </a:tc>
                <a:tc>
                  <a:txBody>
                    <a:bodyPr/>
                    <a:lstStyle/>
                    <a:p>
                      <a:pPr marL="0" lvl="0" algn="r" defTabSz="914400" rtl="0" eaLnBrk="1" fontAlgn="ctr" latinLnBrk="0" hangingPunct="1"/>
                      <a:endParaRPr lang="tr-TR" sz="2400" b="0" u="none" strike="noStrike" kern="1200" cap="none" spc="0" dirty="0">
                        <a:solidFill>
                          <a:schemeClr val="tx1"/>
                        </a:solidFill>
                        <a:effectLst/>
                        <a:latin typeface="Calibri (Gövde)"/>
                        <a:ea typeface="+mn-ea"/>
                        <a:cs typeface="+mn-cs"/>
                      </a:endParaRPr>
                    </a:p>
                  </a:txBody>
                  <a:tcPr marL="107999" marR="85038" marT="85038" marB="85038" anchor="ctr"/>
                </a:tc>
                <a:extLst>
                  <a:ext uri="{0D108BD9-81ED-4DB2-BD59-A6C34878D82A}">
                    <a16:rowId xmlns:a16="http://schemas.microsoft.com/office/drawing/2014/main" val="3578952866"/>
                  </a:ext>
                </a:extLst>
              </a:tr>
            </a:tbl>
          </a:graphicData>
        </a:graphic>
      </p:graphicFrame>
      <p:sp>
        <p:nvSpPr>
          <p:cNvPr id="2" name="Dikdörtgen 1">
            <a:extLst>
              <a:ext uri="{FF2B5EF4-FFF2-40B4-BE49-F238E27FC236}">
                <a16:creationId xmlns:a16="http://schemas.microsoft.com/office/drawing/2014/main" id="{B8018E5C-18A2-4C95-AD85-2FBE071C96B0}"/>
              </a:ext>
            </a:extLst>
          </p:cNvPr>
          <p:cNvSpPr/>
          <p:nvPr/>
        </p:nvSpPr>
        <p:spPr>
          <a:xfrm>
            <a:off x="1065124" y="271939"/>
            <a:ext cx="10058401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800" b="1" dirty="0">
                <a:latin typeface="Calibri (Gövde)"/>
              </a:rPr>
              <a:t>ÜNİVERSİTEMİZ TARAFINDAN YÜRÜTÜLEN </a:t>
            </a:r>
          </a:p>
          <a:p>
            <a:pPr algn="ctr"/>
            <a:r>
              <a:rPr lang="en-US" sz="3800" b="1" kern="1200" dirty="0">
                <a:solidFill>
                  <a:schemeClr val="tx1"/>
                </a:solidFill>
                <a:latin typeface="Calibri (Gövde)"/>
                <a:ea typeface="+mj-ea"/>
                <a:cs typeface="+mj-cs"/>
              </a:rPr>
              <a:t>B</a:t>
            </a:r>
            <a:r>
              <a:rPr lang="tr-TR" sz="3800" b="1" kern="1200" dirty="0">
                <a:solidFill>
                  <a:schemeClr val="tx1"/>
                </a:solidFill>
                <a:latin typeface="Calibri (Gövde)"/>
                <a:ea typeface="+mj-ea"/>
                <a:cs typeface="+mj-cs"/>
              </a:rPr>
              <a:t>İLİMSEL ARAŞTIRMA PROJELERİ</a:t>
            </a:r>
            <a:endParaRPr lang="tr-TR" sz="38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 (Gövde)"/>
            </a:endParaRPr>
          </a:p>
        </p:txBody>
      </p:sp>
    </p:spTree>
    <p:extLst>
      <p:ext uri="{BB962C8B-B14F-4D97-AF65-F5344CB8AC3E}">
        <p14:creationId xmlns:p14="http://schemas.microsoft.com/office/powerpoint/2010/main" val="4177363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1557A916-FDD1-44A1-A7A1-70009FD6B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Resim 8" descr="dağ, çayır, doğa, açık hava içeren bir resim&#10;&#10;Açıklama otomatik olarak oluşturuldu">
            <a:extLst>
              <a:ext uri="{FF2B5EF4-FFF2-40B4-BE49-F238E27FC236}">
                <a16:creationId xmlns:a16="http://schemas.microsoft.com/office/drawing/2014/main" id="{37869E58-4F14-424A-8CEF-37774FAAB9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8" r="17448"/>
          <a:stretch/>
        </p:blipFill>
        <p:spPr>
          <a:xfrm>
            <a:off x="20" y="0"/>
            <a:ext cx="9686591" cy="685800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06085" y="3236181"/>
            <a:ext cx="3689091" cy="21955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sz="2400">
              <a:latin typeface="Helva"/>
            </a:endParaRPr>
          </a:p>
          <a:p>
            <a:pPr marL="0" indent="0">
              <a:buNone/>
            </a:pPr>
            <a:endParaRPr lang="tr-TR" sz="2400">
              <a:latin typeface="Helva"/>
            </a:endParaRPr>
          </a:p>
        </p:txBody>
      </p:sp>
      <p:sp>
        <p:nvSpPr>
          <p:cNvPr id="15" name="Unvan 1">
            <a:extLst>
              <a:ext uri="{FF2B5EF4-FFF2-40B4-BE49-F238E27FC236}">
                <a16:creationId xmlns:a16="http://schemas.microsoft.com/office/drawing/2014/main" id="{0F5B8D9D-273D-42A6-AEE4-FB86F12220F3}"/>
              </a:ext>
            </a:extLst>
          </p:cNvPr>
          <p:cNvSpPr txBox="1">
            <a:spLocks/>
          </p:cNvSpPr>
          <p:nvPr/>
        </p:nvSpPr>
        <p:spPr bwMode="auto">
          <a:xfrm>
            <a:off x="8445189" y="3236181"/>
            <a:ext cx="3588161" cy="679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lnSpc>
                <a:spcPts val="3400"/>
              </a:lnSpc>
              <a:spcBef>
                <a:spcPct val="0"/>
              </a:spcBef>
              <a:spcAft>
                <a:spcPct val="0"/>
              </a:spcAft>
              <a:defRPr sz="3200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ＭＳ Ｐゴシック" pitchFamily="-107" charset="-128"/>
                <a:cs typeface="ＭＳ Ｐゴシック" pitchFamily="-107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33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33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33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CC3333"/>
                </a:solidFill>
                <a:latin typeface="Calibri" pitchFamily="-107" charset="0"/>
                <a:ea typeface="ＭＳ Ｐゴシック" pitchFamily="-107" charset="-128"/>
                <a:cs typeface="ＭＳ Ｐゴシック" pitchFamily="-107" charset="-128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tr-TR" dirty="0">
                <a:solidFill>
                  <a:schemeClr val="tx1"/>
                </a:solidFill>
                <a:latin typeface="Calibri (Gövde)"/>
                <a:cs typeface="Arial" panose="020B0604020202020204" pitchFamily="34" charset="0"/>
              </a:rPr>
              <a:t>Teşekkürler.</a:t>
            </a:r>
          </a:p>
        </p:txBody>
      </p:sp>
    </p:spTree>
    <p:extLst>
      <p:ext uri="{BB962C8B-B14F-4D97-AF65-F5344CB8AC3E}">
        <p14:creationId xmlns:p14="http://schemas.microsoft.com/office/powerpoint/2010/main" val="3871040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5A59F003-E00A-43F9-91DC-CC54E3B87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 descr="Rulo şeklinde ayrıntılı planlar">
            <a:extLst>
              <a:ext uri="{FF2B5EF4-FFF2-40B4-BE49-F238E27FC236}">
                <a16:creationId xmlns:a16="http://schemas.microsoft.com/office/drawing/2014/main" id="{FAD087CF-8233-4640-9C49-8614A01C75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91" t="23391"/>
          <a:stretch/>
        </p:blipFill>
        <p:spPr>
          <a:xfrm>
            <a:off x="-4" y="0"/>
            <a:ext cx="12191981" cy="6857990"/>
          </a:xfrm>
          <a:prstGeom prst="rect">
            <a:avLst/>
          </a:prstGeom>
        </p:spPr>
      </p:pic>
      <p:sp>
        <p:nvSpPr>
          <p:cNvPr id="68" name="Rectangle 67">
            <a:extLst>
              <a:ext uri="{FF2B5EF4-FFF2-40B4-BE49-F238E27FC236}">
                <a16:creationId xmlns:a16="http://schemas.microsoft.com/office/drawing/2014/main" id="{D74A4382-E3AD-430A-9A1F-DFA3E0E77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799868" y="-1534136"/>
            <a:ext cx="4592270" cy="12192001"/>
          </a:xfrm>
          <a:prstGeom prst="rect">
            <a:avLst/>
          </a:prstGeom>
          <a:gradFill>
            <a:gsLst>
              <a:gs pos="35000">
                <a:schemeClr val="bg1">
                  <a:alpha val="46000"/>
                </a:schemeClr>
              </a:gs>
              <a:gs pos="21000">
                <a:schemeClr val="bg1">
                  <a:alpha val="30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9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79F40191-0F44-4FD1-82CC-ACB507C14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575039"/>
            <a:ext cx="9785897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Unvan 1">
            <a:extLst>
              <a:ext uri="{FF2B5EF4-FFF2-40B4-BE49-F238E27FC236}">
                <a16:creationId xmlns:a16="http://schemas.microsoft.com/office/drawing/2014/main" id="{57185A69-E3B4-4050-9710-6475DD58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82635"/>
            <a:ext cx="8381251" cy="1600854"/>
          </a:xfrm>
        </p:spPr>
        <p:txBody>
          <a:bodyPr vert="horz" wrap="none" lIns="72000" tIns="72000" rIns="72000" bIns="36000" rtlCol="0" anchor="ctr" anchorCtr="0">
            <a:noAutofit/>
          </a:bodyPr>
          <a:lstStyle/>
          <a:p>
            <a:r>
              <a:rPr lang="tr-TR" b="1" dirty="0">
                <a:cs typeface="Arial" panose="020B0604020202020204" pitchFamily="34" charset="0"/>
              </a:rPr>
              <a:t>2024H03-233002 NUMARALI </a:t>
            </a:r>
            <a:br>
              <a:rPr lang="tr-TR" b="1" dirty="0">
                <a:cs typeface="Arial" panose="020B0604020202020204" pitchFamily="34" charset="0"/>
              </a:rPr>
            </a:br>
            <a:r>
              <a:rPr lang="en-US" b="1" dirty="0">
                <a:cs typeface="Arial" panose="020B0604020202020204" pitchFamily="34" charset="0"/>
              </a:rPr>
              <a:t>MUHTELİF İŞLER PROJESİ</a:t>
            </a:r>
            <a:r>
              <a:rPr lang="tr-TR" b="1" dirty="0">
                <a:cs typeface="Arial" panose="020B0604020202020204" pitchFamily="34" charset="0"/>
              </a:rPr>
              <a:t> (Eğitim-1) </a:t>
            </a:r>
            <a:endParaRPr lang="en-US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981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o 9">
            <a:extLst>
              <a:ext uri="{FF2B5EF4-FFF2-40B4-BE49-F238E27FC236}">
                <a16:creationId xmlns:a16="http://schemas.microsoft.com/office/drawing/2014/main" id="{084F18B8-DB32-4F47-87B6-D2B46A7C7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372277"/>
              </p:ext>
            </p:extLst>
          </p:nvPr>
        </p:nvGraphicFramePr>
        <p:xfrm>
          <a:off x="338295" y="837925"/>
          <a:ext cx="11515410" cy="550731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83876">
                  <a:extLst>
                    <a:ext uri="{9D8B030D-6E8A-4147-A177-3AD203B41FA5}">
                      <a16:colId xmlns:a16="http://schemas.microsoft.com/office/drawing/2014/main" val="1024886557"/>
                    </a:ext>
                  </a:extLst>
                </a:gridCol>
                <a:gridCol w="8631534">
                  <a:extLst>
                    <a:ext uri="{9D8B030D-6E8A-4147-A177-3AD203B41FA5}">
                      <a16:colId xmlns:a16="http://schemas.microsoft.com/office/drawing/2014/main" val="344962854"/>
                    </a:ext>
                  </a:extLst>
                </a:gridCol>
              </a:tblGrid>
              <a:tr h="777129">
                <a:tc gridSpan="2">
                  <a:txBody>
                    <a:bodyPr/>
                    <a:lstStyle/>
                    <a:p>
                      <a:r>
                        <a:rPr lang="tr-TR" sz="2000" b="1" dirty="0">
                          <a:solidFill>
                            <a:srgbClr val="C00000"/>
                          </a:solidFill>
                          <a:latin typeface="Calibri (Gövde)"/>
                          <a:cs typeface="Arial" panose="020B0604020202020204" pitchFamily="34" charset="0"/>
                        </a:rPr>
                        <a:t>İDARİ VE MALİ İŞLER DAİRE BAŞKANLIĞI (62.239.756.18231-0468.0003-02-06.06)</a:t>
                      </a:r>
                      <a:endParaRPr lang="tr-TR" sz="2000" dirty="0">
                        <a:solidFill>
                          <a:srgbClr val="C00000"/>
                        </a:solidFill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9880631"/>
                  </a:ext>
                </a:extLst>
              </a:tr>
              <a:tr h="63321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Calibri (Gövde)"/>
                          <a:cs typeface="Arial" panose="020B0604020202020204" pitchFamily="34" charset="0"/>
                        </a:rPr>
                        <a:t>2024 Yılı Ödeneği</a:t>
                      </a: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r>
                        <a:rPr lang="tr-TR" sz="2000" b="0" dirty="0">
                          <a:latin typeface="Calibri (Gövde)"/>
                          <a:cs typeface="Arial" panose="020B0604020202020204" pitchFamily="34" charset="0"/>
                        </a:rPr>
                        <a:t>: 1.500.000 TL</a:t>
                      </a: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206009608"/>
                  </a:ext>
                </a:extLst>
              </a:tr>
              <a:tr h="63321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Calibri (Gövde)"/>
                          <a:cs typeface="Arial" panose="020B0604020202020204" pitchFamily="34" charset="0"/>
                        </a:rPr>
                        <a:t>Gerçekleşen Faaliyetler</a:t>
                      </a: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r>
                        <a:rPr lang="tr-TR" sz="2000" b="0" dirty="0">
                          <a:latin typeface="Calibri (Gövde)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143409435"/>
                  </a:ext>
                </a:extLst>
              </a:tr>
              <a:tr h="488908">
                <a:tc>
                  <a:txBody>
                    <a:bodyPr/>
                    <a:lstStyle/>
                    <a:p>
                      <a:endParaRPr lang="tr-TR" sz="2000" b="1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059627951"/>
                  </a:ext>
                </a:extLst>
              </a:tr>
              <a:tr h="486485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854124511"/>
                  </a:ext>
                </a:extLst>
              </a:tr>
              <a:tr h="534119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527862509"/>
                  </a:ext>
                </a:extLst>
              </a:tr>
              <a:tr h="525804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2085882462"/>
                  </a:ext>
                </a:extLst>
              </a:tr>
              <a:tr h="499705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474143689"/>
                  </a:ext>
                </a:extLst>
              </a:tr>
              <a:tr h="464366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4255393943"/>
                  </a:ext>
                </a:extLst>
              </a:tr>
              <a:tr h="464366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967141935"/>
                  </a:ext>
                </a:extLst>
              </a:tr>
            </a:tbl>
          </a:graphicData>
        </a:graphic>
      </p:graphicFrame>
      <p:sp>
        <p:nvSpPr>
          <p:cNvPr id="10" name="Unvan 1">
            <a:extLst>
              <a:ext uri="{FF2B5EF4-FFF2-40B4-BE49-F238E27FC236}">
                <a16:creationId xmlns:a16="http://schemas.microsoft.com/office/drawing/2014/main" id="{839FC713-4E1A-4F7B-9FB4-78369152F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607" y="180582"/>
            <a:ext cx="8621485" cy="54944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800" b="1" dirty="0">
                <a:solidFill>
                  <a:srgbClr val="C00000"/>
                </a:solidFill>
                <a:latin typeface="Calibri (Gövde))"/>
                <a:cs typeface="Arial" panose="020B0604020202020204" pitchFamily="34" charset="0"/>
              </a:rPr>
              <a:t>BAKIM ONARIM FAALİYETLERİ</a:t>
            </a:r>
            <a:endParaRPr lang="en-US" sz="2800" b="1" dirty="0">
              <a:solidFill>
                <a:srgbClr val="C00000"/>
              </a:solidFill>
              <a:latin typeface="Calibri (Gövde)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94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o 9">
            <a:extLst>
              <a:ext uri="{FF2B5EF4-FFF2-40B4-BE49-F238E27FC236}">
                <a16:creationId xmlns:a16="http://schemas.microsoft.com/office/drawing/2014/main" id="{084F18B8-DB32-4F47-87B6-D2B46A7C7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7583892"/>
              </p:ext>
            </p:extLst>
          </p:nvPr>
        </p:nvGraphicFramePr>
        <p:xfrm>
          <a:off x="341645" y="837923"/>
          <a:ext cx="11515410" cy="550731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83876">
                  <a:extLst>
                    <a:ext uri="{9D8B030D-6E8A-4147-A177-3AD203B41FA5}">
                      <a16:colId xmlns:a16="http://schemas.microsoft.com/office/drawing/2014/main" val="1024886557"/>
                    </a:ext>
                  </a:extLst>
                </a:gridCol>
                <a:gridCol w="8631534">
                  <a:extLst>
                    <a:ext uri="{9D8B030D-6E8A-4147-A177-3AD203B41FA5}">
                      <a16:colId xmlns:a16="http://schemas.microsoft.com/office/drawing/2014/main" val="344962854"/>
                    </a:ext>
                  </a:extLst>
                </a:gridCol>
              </a:tblGrid>
              <a:tr h="777129">
                <a:tc gridSpan="2">
                  <a:txBody>
                    <a:bodyPr/>
                    <a:lstStyle/>
                    <a:p>
                      <a:r>
                        <a:rPr lang="tr-TR" sz="2000" b="1" dirty="0">
                          <a:solidFill>
                            <a:srgbClr val="C00000"/>
                          </a:solidFill>
                          <a:latin typeface="Calibri (Gövde)"/>
                          <a:cs typeface="Arial" panose="020B0604020202020204" pitchFamily="34" charset="0"/>
                        </a:rPr>
                        <a:t>YAPI İŞLERİ VE TEKNİK DAİRE BAŞKANLIĞI (62.239.756.18231-0468.0008-02-06.06)</a:t>
                      </a:r>
                    </a:p>
                  </a:txBody>
                  <a:tcPr marL="106705" marR="106705" marT="53353" marB="53353"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9880631"/>
                  </a:ext>
                </a:extLst>
              </a:tr>
              <a:tr h="63321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Calibri (Gövde)"/>
                          <a:cs typeface="Arial" panose="020B0604020202020204" pitchFamily="34" charset="0"/>
                        </a:rPr>
                        <a:t>2024 Yılı Ödeneği</a:t>
                      </a: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r>
                        <a:rPr lang="tr-TR" sz="2000" b="0" dirty="0">
                          <a:latin typeface="Calibri (Gövde)"/>
                          <a:cs typeface="Arial" panose="020B0604020202020204" pitchFamily="34" charset="0"/>
                        </a:rPr>
                        <a:t>: 1.000.000 TL</a:t>
                      </a: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206009608"/>
                  </a:ext>
                </a:extLst>
              </a:tr>
              <a:tr h="63321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Calibri (Gövde)"/>
                          <a:cs typeface="Arial" panose="020B0604020202020204" pitchFamily="34" charset="0"/>
                        </a:rPr>
                        <a:t>Gerçekleşen Faaliyetler</a:t>
                      </a: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r>
                        <a:rPr lang="tr-TR" sz="2000" b="0" dirty="0">
                          <a:latin typeface="Calibri (Gövde)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143409435"/>
                  </a:ext>
                </a:extLst>
              </a:tr>
              <a:tr h="488908">
                <a:tc>
                  <a:txBody>
                    <a:bodyPr/>
                    <a:lstStyle/>
                    <a:p>
                      <a:endParaRPr lang="tr-TR" sz="2000" b="1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059627951"/>
                  </a:ext>
                </a:extLst>
              </a:tr>
              <a:tr h="486485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854124511"/>
                  </a:ext>
                </a:extLst>
              </a:tr>
              <a:tr h="534119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527862509"/>
                  </a:ext>
                </a:extLst>
              </a:tr>
              <a:tr h="525804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2085882462"/>
                  </a:ext>
                </a:extLst>
              </a:tr>
              <a:tr h="499705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474143689"/>
                  </a:ext>
                </a:extLst>
              </a:tr>
              <a:tr h="464366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4255393943"/>
                  </a:ext>
                </a:extLst>
              </a:tr>
              <a:tr h="464366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967141935"/>
                  </a:ext>
                </a:extLst>
              </a:tr>
            </a:tbl>
          </a:graphicData>
        </a:graphic>
      </p:graphicFrame>
      <p:sp>
        <p:nvSpPr>
          <p:cNvPr id="10" name="Unvan 1">
            <a:extLst>
              <a:ext uri="{FF2B5EF4-FFF2-40B4-BE49-F238E27FC236}">
                <a16:creationId xmlns:a16="http://schemas.microsoft.com/office/drawing/2014/main" id="{97004E11-95A1-4CAF-9155-A7953DD4F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607" y="180582"/>
            <a:ext cx="8621485" cy="54944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800" b="1" dirty="0">
                <a:solidFill>
                  <a:srgbClr val="C00000"/>
                </a:solidFill>
                <a:latin typeface="Calibri (Gövde))"/>
                <a:cs typeface="Arial" panose="020B0604020202020204" pitchFamily="34" charset="0"/>
              </a:rPr>
              <a:t>BAKIM ONARIM FAALİYETLERİ</a:t>
            </a:r>
            <a:endParaRPr lang="en-US" sz="2800" b="1" dirty="0">
              <a:solidFill>
                <a:srgbClr val="C00000"/>
              </a:solidFill>
              <a:latin typeface="Calibri (Gövde)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118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o 9">
            <a:extLst>
              <a:ext uri="{FF2B5EF4-FFF2-40B4-BE49-F238E27FC236}">
                <a16:creationId xmlns:a16="http://schemas.microsoft.com/office/drawing/2014/main" id="{084F18B8-DB32-4F47-87B6-D2B46A7C7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019018"/>
              </p:ext>
            </p:extLst>
          </p:nvPr>
        </p:nvGraphicFramePr>
        <p:xfrm>
          <a:off x="341645" y="837923"/>
          <a:ext cx="11515410" cy="550731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83876">
                  <a:extLst>
                    <a:ext uri="{9D8B030D-6E8A-4147-A177-3AD203B41FA5}">
                      <a16:colId xmlns:a16="http://schemas.microsoft.com/office/drawing/2014/main" val="1024886557"/>
                    </a:ext>
                  </a:extLst>
                </a:gridCol>
                <a:gridCol w="8631534">
                  <a:extLst>
                    <a:ext uri="{9D8B030D-6E8A-4147-A177-3AD203B41FA5}">
                      <a16:colId xmlns:a16="http://schemas.microsoft.com/office/drawing/2014/main" val="344962854"/>
                    </a:ext>
                  </a:extLst>
                </a:gridCol>
              </a:tblGrid>
              <a:tr h="777129">
                <a:tc gridSpan="2">
                  <a:txBody>
                    <a:bodyPr/>
                    <a:lstStyle/>
                    <a:p>
                      <a:r>
                        <a:rPr lang="tr-TR" sz="2000" b="1" dirty="0">
                          <a:solidFill>
                            <a:srgbClr val="C00000"/>
                          </a:solidFill>
                          <a:latin typeface="Calibri (Gövde)"/>
                          <a:cs typeface="Arial" panose="020B0604020202020204" pitchFamily="34" charset="0"/>
                        </a:rPr>
                        <a:t>YAPI İŞLERİ VE TEKNİK DAİRE BAŞKANLIĞI (62.239.756.18231-0468.0008-02-06.07)</a:t>
                      </a:r>
                    </a:p>
                  </a:txBody>
                  <a:tcPr marL="106705" marR="106705" marT="53353" marB="53353"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9880631"/>
                  </a:ext>
                </a:extLst>
              </a:tr>
              <a:tr h="63321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Calibri (Gövde)"/>
                          <a:cs typeface="Arial" panose="020B0604020202020204" pitchFamily="34" charset="0"/>
                        </a:rPr>
                        <a:t>2024 Yılı Ödeneği</a:t>
                      </a: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r>
                        <a:rPr lang="tr-TR" sz="2000" b="0" dirty="0">
                          <a:latin typeface="Calibri (Gövde)"/>
                          <a:cs typeface="Arial" panose="020B0604020202020204" pitchFamily="34" charset="0"/>
                        </a:rPr>
                        <a:t>: 22.800.000 TL</a:t>
                      </a: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206009608"/>
                  </a:ext>
                </a:extLst>
              </a:tr>
              <a:tr h="63321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Calibri (Gövde)"/>
                          <a:cs typeface="Arial" panose="020B0604020202020204" pitchFamily="34" charset="0"/>
                        </a:rPr>
                        <a:t>Gerçekleşen Faaliyetler</a:t>
                      </a: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r>
                        <a:rPr lang="tr-TR" sz="2000" b="0" dirty="0">
                          <a:latin typeface="Calibri (Gövde)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143409435"/>
                  </a:ext>
                </a:extLst>
              </a:tr>
              <a:tr h="488908">
                <a:tc>
                  <a:txBody>
                    <a:bodyPr/>
                    <a:lstStyle/>
                    <a:p>
                      <a:endParaRPr lang="tr-TR" sz="2000" b="1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059627951"/>
                  </a:ext>
                </a:extLst>
              </a:tr>
              <a:tr h="486485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854124511"/>
                  </a:ext>
                </a:extLst>
              </a:tr>
              <a:tr h="534119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527862509"/>
                  </a:ext>
                </a:extLst>
              </a:tr>
              <a:tr h="525804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2085882462"/>
                  </a:ext>
                </a:extLst>
              </a:tr>
              <a:tr h="499705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474143689"/>
                  </a:ext>
                </a:extLst>
              </a:tr>
              <a:tr h="464366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4255393943"/>
                  </a:ext>
                </a:extLst>
              </a:tr>
              <a:tr h="464366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967141935"/>
                  </a:ext>
                </a:extLst>
              </a:tr>
            </a:tbl>
          </a:graphicData>
        </a:graphic>
      </p:graphicFrame>
      <p:sp>
        <p:nvSpPr>
          <p:cNvPr id="10" name="Unvan 1">
            <a:extLst>
              <a:ext uri="{FF2B5EF4-FFF2-40B4-BE49-F238E27FC236}">
                <a16:creationId xmlns:a16="http://schemas.microsoft.com/office/drawing/2014/main" id="{17C3FA81-C7BC-43F9-8DA0-AA197DE82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607" y="180582"/>
            <a:ext cx="8621485" cy="54944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800" b="1" dirty="0">
                <a:solidFill>
                  <a:srgbClr val="C00000"/>
                </a:solidFill>
                <a:latin typeface="Calibri (Gövde))"/>
                <a:cs typeface="Arial" panose="020B0604020202020204" pitchFamily="34" charset="0"/>
              </a:rPr>
              <a:t>BAKIM ONARIM FAALİYETLERİ</a:t>
            </a:r>
            <a:endParaRPr lang="en-US" sz="2800" b="1" dirty="0">
              <a:solidFill>
                <a:srgbClr val="C00000"/>
              </a:solidFill>
              <a:latin typeface="Calibri (Gövde)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437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A56A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Unvan 1">
            <a:extLst>
              <a:ext uri="{FF2B5EF4-FFF2-40B4-BE49-F238E27FC236}">
                <a16:creationId xmlns:a16="http://schemas.microsoft.com/office/drawing/2014/main" id="{17462078-222A-423F-8A9A-270EB87CA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628" y="180582"/>
            <a:ext cx="11548273" cy="54944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Calibri (Gövde))"/>
                <a:cs typeface="Arial" panose="020B0604020202020204" pitchFamily="34" charset="0"/>
              </a:rPr>
              <a:t>Bakım Onarım faaliyetleriyle ilgili fotoğraflar konulacaktır. Yapılan işin adı her fotoğrafın altında belirtilmelidir. Aşağıdaki fotoğraflar ve açıklamaları temsilidir. </a:t>
            </a:r>
            <a:endParaRPr lang="en-US" sz="2400" b="1" dirty="0">
              <a:solidFill>
                <a:srgbClr val="C00000"/>
              </a:solidFill>
              <a:latin typeface="Calibri (Gövde))"/>
              <a:cs typeface="Arial" panose="020B0604020202020204" pitchFamily="34" charset="0"/>
            </a:endParaRPr>
          </a:p>
        </p:txBody>
      </p:sp>
      <p:pic>
        <p:nvPicPr>
          <p:cNvPr id="13" name="Resim 12" descr="kirli içeren bir resim&#10;&#10;Açıklama otomatik olarak oluşturuldu">
            <a:extLst>
              <a:ext uri="{FF2B5EF4-FFF2-40B4-BE49-F238E27FC236}">
                <a16:creationId xmlns:a16="http://schemas.microsoft.com/office/drawing/2014/main" id="{4D1BFF8A-6FFA-4E8B-A588-004C9E0D9DC5}"/>
              </a:ext>
            </a:extLst>
          </p:cNvPr>
          <p:cNvPicPr>
            <a:picLocks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69" r="45885" b="2"/>
          <a:stretch/>
        </p:blipFill>
        <p:spPr>
          <a:xfrm rot="10800000">
            <a:off x="8089902" y="914489"/>
            <a:ext cx="3780000" cy="3960000"/>
          </a:xfrm>
          <a:prstGeom prst="rect">
            <a:avLst/>
          </a:prstGeom>
        </p:spPr>
      </p:pic>
      <p:sp>
        <p:nvSpPr>
          <p:cNvPr id="14" name="Dikdörtgen 13">
            <a:extLst>
              <a:ext uri="{FF2B5EF4-FFF2-40B4-BE49-F238E27FC236}">
                <a16:creationId xmlns:a16="http://schemas.microsoft.com/office/drawing/2014/main" id="{14BEB14F-229A-48F4-8D4A-FAB9B8B1F77E}"/>
              </a:ext>
            </a:extLst>
          </p:cNvPr>
          <p:cNvSpPr/>
          <p:nvPr/>
        </p:nvSpPr>
        <p:spPr>
          <a:xfrm>
            <a:off x="512368" y="4874488"/>
            <a:ext cx="3443138" cy="9134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kern="1200" dirty="0">
                <a:solidFill>
                  <a:schemeClr val="tx1"/>
                </a:solidFill>
                <a:latin typeface="Calibri (Gövde)"/>
                <a:ea typeface="+mj-ea"/>
                <a:cs typeface="+mj-cs"/>
              </a:rPr>
              <a:t>A Fakültesi</a:t>
            </a:r>
            <a:r>
              <a:rPr lang="en-US" sz="2800" b="1" kern="1200" dirty="0">
                <a:solidFill>
                  <a:schemeClr val="tx1"/>
                </a:solidFill>
                <a:latin typeface="Calibri (Gövde)"/>
                <a:ea typeface="+mj-ea"/>
                <a:cs typeface="+mj-cs"/>
              </a:rPr>
              <a:t> </a:t>
            </a:r>
            <a:r>
              <a:rPr lang="tr-TR" sz="2800" b="1" kern="1200" dirty="0">
                <a:solidFill>
                  <a:schemeClr val="tx1"/>
                </a:solidFill>
                <a:latin typeface="Calibri (Gövde)"/>
                <a:ea typeface="+mj-ea"/>
                <a:cs typeface="+mj-cs"/>
              </a:rPr>
              <a:t>Kalorifer </a:t>
            </a:r>
            <a:r>
              <a:rPr lang="en-US" sz="2800" b="1" kern="1200" dirty="0" err="1">
                <a:solidFill>
                  <a:schemeClr val="tx1"/>
                </a:solidFill>
                <a:latin typeface="Calibri (Gövde)"/>
                <a:ea typeface="+mj-ea"/>
                <a:cs typeface="+mj-cs"/>
              </a:rPr>
              <a:t>Tesisat</a:t>
            </a:r>
            <a:r>
              <a:rPr lang="tr-TR" sz="2800" b="1" kern="1200" dirty="0">
                <a:solidFill>
                  <a:schemeClr val="tx1"/>
                </a:solidFill>
                <a:latin typeface="Calibri (Gövde)"/>
                <a:ea typeface="+mj-ea"/>
                <a:cs typeface="+mj-cs"/>
              </a:rPr>
              <a:t>ı</a:t>
            </a:r>
            <a:r>
              <a:rPr lang="en-US" sz="2800" b="1" kern="1200" dirty="0">
                <a:solidFill>
                  <a:schemeClr val="tx1"/>
                </a:solidFill>
                <a:latin typeface="Calibri (Gövde)"/>
                <a:ea typeface="+mj-ea"/>
                <a:cs typeface="+mj-cs"/>
              </a:rPr>
              <a:t> </a:t>
            </a:r>
            <a:r>
              <a:rPr lang="tr-TR" sz="2800" b="1" kern="1200" dirty="0">
                <a:solidFill>
                  <a:schemeClr val="tx1"/>
                </a:solidFill>
                <a:latin typeface="Calibri (Gövde)"/>
                <a:ea typeface="+mj-ea"/>
                <a:cs typeface="+mj-cs"/>
              </a:rPr>
              <a:t>Yapımı</a:t>
            </a:r>
            <a:endParaRPr lang="en-US" sz="2800" b="1" kern="1200" dirty="0">
              <a:solidFill>
                <a:schemeClr val="tx1"/>
              </a:solidFill>
              <a:latin typeface="Calibri (Gövde)"/>
              <a:ea typeface="+mj-ea"/>
              <a:cs typeface="+mj-cs"/>
            </a:endParaRP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id="{8923C01D-6681-44E1-960A-490B1A98FFD6}"/>
              </a:ext>
            </a:extLst>
          </p:cNvPr>
          <p:cNvSpPr/>
          <p:nvPr/>
        </p:nvSpPr>
        <p:spPr>
          <a:xfrm>
            <a:off x="4627285" y="4870343"/>
            <a:ext cx="2924169" cy="9134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kern="1200" dirty="0">
                <a:solidFill>
                  <a:schemeClr val="tx1"/>
                </a:solidFill>
                <a:latin typeface="Calibri (Gövde)"/>
                <a:ea typeface="+mj-ea"/>
                <a:cs typeface="+mj-cs"/>
              </a:rPr>
              <a:t>B Binası Çatısının Yapımı</a:t>
            </a:r>
            <a:endParaRPr lang="en-US" sz="2800" b="1" kern="1200" dirty="0">
              <a:solidFill>
                <a:schemeClr val="tx1"/>
              </a:solidFill>
              <a:latin typeface="Calibri (Gövde)"/>
              <a:ea typeface="+mj-ea"/>
              <a:cs typeface="+mj-cs"/>
            </a:endParaRP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id="{1C7286B9-DC41-44EC-9865-37AADE7C4228}"/>
              </a:ext>
            </a:extLst>
          </p:cNvPr>
          <p:cNvSpPr/>
          <p:nvPr/>
        </p:nvSpPr>
        <p:spPr>
          <a:xfrm>
            <a:off x="8702855" y="4880390"/>
            <a:ext cx="2924169" cy="91348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latin typeface="Calibri (Gövde)"/>
                <a:ea typeface="+mj-ea"/>
                <a:cs typeface="+mj-cs"/>
              </a:rPr>
              <a:t>C Binasının  Tuvaletinin Onarımı </a:t>
            </a:r>
            <a:endParaRPr lang="en-US" sz="2800" b="1" kern="1200" dirty="0">
              <a:solidFill>
                <a:schemeClr val="tx1"/>
              </a:solidFill>
              <a:latin typeface="Calibri (Gövde)"/>
              <a:ea typeface="+mj-ea"/>
              <a:cs typeface="+mj-cs"/>
            </a:endParaRPr>
          </a:p>
        </p:txBody>
      </p:sp>
      <p:pic>
        <p:nvPicPr>
          <p:cNvPr id="17" name="Resim 16" descr="açık hava içeren bir resim&#10;&#10;Açıklama otomatik olarak oluşturuldu">
            <a:extLst>
              <a:ext uri="{FF2B5EF4-FFF2-40B4-BE49-F238E27FC236}">
                <a16:creationId xmlns:a16="http://schemas.microsoft.com/office/drawing/2014/main" id="{5FF5EAD1-EDBE-41DF-AB76-EEFB569CFBFF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" r="-2" b="19662"/>
          <a:stretch/>
        </p:blipFill>
        <p:spPr>
          <a:xfrm>
            <a:off x="354365" y="914488"/>
            <a:ext cx="3780000" cy="3960000"/>
          </a:xfrm>
          <a:prstGeom prst="rect">
            <a:avLst/>
          </a:prstGeom>
        </p:spPr>
      </p:pic>
      <p:pic>
        <p:nvPicPr>
          <p:cNvPr id="18" name="Resim 17" descr="iç mekan, bina, tavan, platform içeren bir resim&#10;&#10;Açıklama otomatik olarak oluşturuldu">
            <a:extLst>
              <a:ext uri="{FF2B5EF4-FFF2-40B4-BE49-F238E27FC236}">
                <a16:creationId xmlns:a16="http://schemas.microsoft.com/office/drawing/2014/main" id="{6FD148F3-3553-45FE-903A-B886D5EEF93F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" r="24873" b="-2"/>
          <a:stretch/>
        </p:blipFill>
        <p:spPr>
          <a:xfrm>
            <a:off x="4198384" y="914488"/>
            <a:ext cx="3780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186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o 9">
            <a:extLst>
              <a:ext uri="{FF2B5EF4-FFF2-40B4-BE49-F238E27FC236}">
                <a16:creationId xmlns:a16="http://schemas.microsoft.com/office/drawing/2014/main" id="{084F18B8-DB32-4F47-87B6-D2B46A7C7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0943717"/>
              </p:ext>
            </p:extLst>
          </p:nvPr>
        </p:nvGraphicFramePr>
        <p:xfrm>
          <a:off x="341645" y="837923"/>
          <a:ext cx="11515410" cy="550731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83876">
                  <a:extLst>
                    <a:ext uri="{9D8B030D-6E8A-4147-A177-3AD203B41FA5}">
                      <a16:colId xmlns:a16="http://schemas.microsoft.com/office/drawing/2014/main" val="1024886557"/>
                    </a:ext>
                  </a:extLst>
                </a:gridCol>
                <a:gridCol w="8631534">
                  <a:extLst>
                    <a:ext uri="{9D8B030D-6E8A-4147-A177-3AD203B41FA5}">
                      <a16:colId xmlns:a16="http://schemas.microsoft.com/office/drawing/2014/main" val="344962854"/>
                    </a:ext>
                  </a:extLst>
                </a:gridCol>
              </a:tblGrid>
              <a:tr h="777129">
                <a:tc gridSpan="2">
                  <a:txBody>
                    <a:bodyPr/>
                    <a:lstStyle/>
                    <a:p>
                      <a:r>
                        <a:rPr lang="tr-TR" sz="2000" b="1" dirty="0">
                          <a:solidFill>
                            <a:srgbClr val="C00000"/>
                          </a:solidFill>
                          <a:latin typeface="Calibri (Gövde)"/>
                          <a:cs typeface="Arial" panose="020B0604020202020204" pitchFamily="34" charset="0"/>
                        </a:rPr>
                        <a:t>BİLGİ İŞLEM DAİRE BAŞKANLIĞI (62.239.756.18234-0468.0007-02-06.01)</a:t>
                      </a:r>
                      <a:endParaRPr lang="tr-TR" sz="2000" dirty="0">
                        <a:solidFill>
                          <a:srgbClr val="C00000"/>
                        </a:solidFill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9880631"/>
                  </a:ext>
                </a:extLst>
              </a:tr>
              <a:tr h="63321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Calibri (Gövde)"/>
                          <a:cs typeface="Arial" panose="020B0604020202020204" pitchFamily="34" charset="0"/>
                        </a:rPr>
                        <a:t>2024 Yılı Ödeneği</a:t>
                      </a: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r>
                        <a:rPr lang="tr-TR" sz="2000" b="0" dirty="0">
                          <a:latin typeface="Calibri (Gövde)"/>
                          <a:cs typeface="Arial" panose="020B0604020202020204" pitchFamily="34" charset="0"/>
                        </a:rPr>
                        <a:t>: 5.000.000 TL</a:t>
                      </a: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206009608"/>
                  </a:ext>
                </a:extLst>
              </a:tr>
              <a:tr h="63321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Calibri (Gövde)"/>
                          <a:cs typeface="Arial" panose="020B0604020202020204" pitchFamily="34" charset="0"/>
                        </a:rPr>
                        <a:t>Gerçekleşen Faaliyetler</a:t>
                      </a: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r>
                        <a:rPr lang="tr-TR" sz="2000" b="0" dirty="0">
                          <a:latin typeface="Calibri (Gövde)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143409435"/>
                  </a:ext>
                </a:extLst>
              </a:tr>
              <a:tr h="488908">
                <a:tc>
                  <a:txBody>
                    <a:bodyPr/>
                    <a:lstStyle/>
                    <a:p>
                      <a:endParaRPr lang="tr-TR" sz="2000" b="1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059627951"/>
                  </a:ext>
                </a:extLst>
              </a:tr>
              <a:tr h="486485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854124511"/>
                  </a:ext>
                </a:extLst>
              </a:tr>
              <a:tr h="534119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527862509"/>
                  </a:ext>
                </a:extLst>
              </a:tr>
              <a:tr h="525804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2085882462"/>
                  </a:ext>
                </a:extLst>
              </a:tr>
              <a:tr h="499705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474143689"/>
                  </a:ext>
                </a:extLst>
              </a:tr>
              <a:tr h="464366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4255393943"/>
                  </a:ext>
                </a:extLst>
              </a:tr>
              <a:tr h="464366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967141935"/>
                  </a:ext>
                </a:extLst>
              </a:tr>
            </a:tbl>
          </a:graphicData>
        </a:graphic>
      </p:graphicFrame>
      <p:sp>
        <p:nvSpPr>
          <p:cNvPr id="10" name="Unvan 1">
            <a:extLst>
              <a:ext uri="{FF2B5EF4-FFF2-40B4-BE49-F238E27FC236}">
                <a16:creationId xmlns:a16="http://schemas.microsoft.com/office/drawing/2014/main" id="{8A8EEBA7-CF48-4A81-B2C1-1D268F2C8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607" y="180582"/>
            <a:ext cx="8621485" cy="54944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800" b="1" dirty="0">
                <a:solidFill>
                  <a:srgbClr val="C00000"/>
                </a:solidFill>
                <a:latin typeface="Calibri (Gövde))"/>
                <a:cs typeface="Arial" panose="020B0604020202020204" pitchFamily="34" charset="0"/>
              </a:rPr>
              <a:t>MAKİNA TEÇHİZAT ALIMLARI FAALİYETLERİ</a:t>
            </a:r>
            <a:endParaRPr lang="en-US" sz="2800" b="1" dirty="0">
              <a:solidFill>
                <a:srgbClr val="C00000"/>
              </a:solidFill>
              <a:latin typeface="Calibri (Gövde)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776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o 9">
            <a:extLst>
              <a:ext uri="{FF2B5EF4-FFF2-40B4-BE49-F238E27FC236}">
                <a16:creationId xmlns:a16="http://schemas.microsoft.com/office/drawing/2014/main" id="{084F18B8-DB32-4F47-87B6-D2B46A7C74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280162"/>
              </p:ext>
            </p:extLst>
          </p:nvPr>
        </p:nvGraphicFramePr>
        <p:xfrm>
          <a:off x="341645" y="837923"/>
          <a:ext cx="11515410" cy="550731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883876">
                  <a:extLst>
                    <a:ext uri="{9D8B030D-6E8A-4147-A177-3AD203B41FA5}">
                      <a16:colId xmlns:a16="http://schemas.microsoft.com/office/drawing/2014/main" val="1024886557"/>
                    </a:ext>
                  </a:extLst>
                </a:gridCol>
                <a:gridCol w="8631534">
                  <a:extLst>
                    <a:ext uri="{9D8B030D-6E8A-4147-A177-3AD203B41FA5}">
                      <a16:colId xmlns:a16="http://schemas.microsoft.com/office/drawing/2014/main" val="344962854"/>
                    </a:ext>
                  </a:extLst>
                </a:gridCol>
              </a:tblGrid>
              <a:tr h="777129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tr-TR" sz="2000" b="1" dirty="0">
                          <a:solidFill>
                            <a:srgbClr val="C00000"/>
                          </a:solidFill>
                          <a:latin typeface="Calibri (Gövde)"/>
                          <a:cs typeface="Arial" panose="020B0604020202020204" pitchFamily="34" charset="0"/>
                        </a:rPr>
                        <a:t>İDARİ VE MALİ İŞLER DAİRE BAŞKANLIĞI </a:t>
                      </a:r>
                      <a:r>
                        <a:rPr lang="tr-TR" sz="2000" b="1" kern="1200" dirty="0">
                          <a:solidFill>
                            <a:srgbClr val="C00000"/>
                          </a:solidFill>
                          <a:latin typeface="Calibri (Gövde)"/>
                          <a:ea typeface="+mn-ea"/>
                          <a:cs typeface="Arial" panose="020B0604020202020204" pitchFamily="34" charset="0"/>
                        </a:rPr>
                        <a:t>(62.239.756.18234-0468.0003-02-06.01)</a:t>
                      </a:r>
                    </a:p>
                  </a:txBody>
                  <a:tcPr marL="106705" marR="106705" marT="53353" marB="53353"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99880631"/>
                  </a:ext>
                </a:extLst>
              </a:tr>
              <a:tr h="63321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Calibri (Gövde)"/>
                          <a:cs typeface="Arial" panose="020B0604020202020204" pitchFamily="34" charset="0"/>
                        </a:rPr>
                        <a:t>2024 Yılı Ödeneği</a:t>
                      </a: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r>
                        <a:rPr lang="tr-TR" sz="2000" b="0" dirty="0">
                          <a:latin typeface="Calibri (Gövde)"/>
                          <a:cs typeface="Arial" panose="020B0604020202020204" pitchFamily="34" charset="0"/>
                        </a:rPr>
                        <a:t>: 8.000.000 TL</a:t>
                      </a: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206009608"/>
                  </a:ext>
                </a:extLst>
              </a:tr>
              <a:tr h="633217">
                <a:tc>
                  <a:txBody>
                    <a:bodyPr/>
                    <a:lstStyle/>
                    <a:p>
                      <a:r>
                        <a:rPr lang="tr-TR" sz="2000" b="1" dirty="0">
                          <a:latin typeface="Calibri (Gövde)"/>
                          <a:cs typeface="Arial" panose="020B0604020202020204" pitchFamily="34" charset="0"/>
                        </a:rPr>
                        <a:t>Gerçekleşen Faaliyetler</a:t>
                      </a: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r>
                        <a:rPr lang="tr-TR" sz="2000" b="0" dirty="0">
                          <a:latin typeface="Calibri (Gövde)"/>
                          <a:cs typeface="Arial" panose="020B0604020202020204" pitchFamily="34" charset="0"/>
                        </a:rPr>
                        <a:t>:</a:t>
                      </a: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143409435"/>
                  </a:ext>
                </a:extLst>
              </a:tr>
              <a:tr h="488908">
                <a:tc>
                  <a:txBody>
                    <a:bodyPr/>
                    <a:lstStyle/>
                    <a:p>
                      <a:endParaRPr lang="tr-TR" sz="2000" b="1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059627951"/>
                  </a:ext>
                </a:extLst>
              </a:tr>
              <a:tr h="486485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854124511"/>
                  </a:ext>
                </a:extLst>
              </a:tr>
              <a:tr h="534119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527862509"/>
                  </a:ext>
                </a:extLst>
              </a:tr>
              <a:tr h="525804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2085882462"/>
                  </a:ext>
                </a:extLst>
              </a:tr>
              <a:tr h="499705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474143689"/>
                  </a:ext>
                </a:extLst>
              </a:tr>
              <a:tr h="464366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4255393943"/>
                  </a:ext>
                </a:extLst>
              </a:tr>
              <a:tr h="464366">
                <a:tc>
                  <a:txBody>
                    <a:bodyPr/>
                    <a:lstStyle/>
                    <a:p>
                      <a:endParaRPr lang="tr-TR" sz="200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000" b="0" dirty="0">
                        <a:latin typeface="Calibri (Gövde)"/>
                        <a:cs typeface="Arial" panose="020B0604020202020204" pitchFamily="34" charset="0"/>
                      </a:endParaRPr>
                    </a:p>
                  </a:txBody>
                  <a:tcPr marL="106705" marR="106705" marT="53353" marB="53353" anchor="ctr"/>
                </a:tc>
                <a:extLst>
                  <a:ext uri="{0D108BD9-81ED-4DB2-BD59-A6C34878D82A}">
                    <a16:rowId xmlns:a16="http://schemas.microsoft.com/office/drawing/2014/main" val="3967141935"/>
                  </a:ext>
                </a:extLst>
              </a:tr>
            </a:tbl>
          </a:graphicData>
        </a:graphic>
      </p:graphicFrame>
      <p:sp>
        <p:nvSpPr>
          <p:cNvPr id="13" name="Unvan 1">
            <a:extLst>
              <a:ext uri="{FF2B5EF4-FFF2-40B4-BE49-F238E27FC236}">
                <a16:creationId xmlns:a16="http://schemas.microsoft.com/office/drawing/2014/main" id="{A66B144C-D030-4017-8F3B-08A95A0D5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8607" y="180582"/>
            <a:ext cx="8621485" cy="549442"/>
          </a:xfrm>
        </p:spPr>
        <p:txBody>
          <a:bodyPr vert="horz" lIns="91440" tIns="45720" rIns="91440" bIns="45720" rtlCol="0" anchor="ctr" anchorCtr="0">
            <a:noAutofit/>
          </a:bodyPr>
          <a:lstStyle/>
          <a:p>
            <a:pPr algn="ctr"/>
            <a:r>
              <a:rPr lang="tr-TR" sz="2800" b="1" dirty="0">
                <a:solidFill>
                  <a:srgbClr val="C00000"/>
                </a:solidFill>
                <a:latin typeface="Calibri (Gövde))"/>
                <a:cs typeface="Arial" panose="020B0604020202020204" pitchFamily="34" charset="0"/>
              </a:rPr>
              <a:t>MAKİNA TEÇHİZAT ALIMLARI FAALİYETLERİ</a:t>
            </a:r>
            <a:endParaRPr lang="en-US" sz="2800" b="1" dirty="0">
              <a:solidFill>
                <a:srgbClr val="C00000"/>
              </a:solidFill>
              <a:latin typeface="Calibri (Gövde))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8657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5550</TotalTime>
  <Words>515</Words>
  <Application>Microsoft Office PowerPoint</Application>
  <PresentationFormat>Geniş ekran</PresentationFormat>
  <Paragraphs>125</Paragraphs>
  <Slides>27</Slides>
  <Notes>10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6" baseType="lpstr">
      <vt:lpstr>Arial</vt:lpstr>
      <vt:lpstr>Calibri</vt:lpstr>
      <vt:lpstr>Calibri (Gövde)</vt:lpstr>
      <vt:lpstr>Calibri (Gövde))</vt:lpstr>
      <vt:lpstr>Calibri Light</vt:lpstr>
      <vt:lpstr>Helva</vt:lpstr>
      <vt:lpstr>Tahoma</vt:lpstr>
      <vt:lpstr>Wingdings</vt:lpstr>
      <vt:lpstr>Office Teması</vt:lpstr>
      <vt:lpstr>PowerPoint Sunusu</vt:lpstr>
      <vt:lpstr>YATIRIM PROJELERİNİN SEKTÖREL DAĞILIMI</vt:lpstr>
      <vt:lpstr>2024H03-233002 NUMARALI  MUHTELİF İŞLER PROJESİ (Eğitim-1) </vt:lpstr>
      <vt:lpstr>BAKIM ONARIM FAALİYETLERİ</vt:lpstr>
      <vt:lpstr>BAKIM ONARIM FAALİYETLERİ</vt:lpstr>
      <vt:lpstr>BAKIM ONARIM FAALİYETLERİ</vt:lpstr>
      <vt:lpstr>Bakım Onarım faaliyetleriyle ilgili fotoğraflar konulacaktır. Yapılan işin adı her fotoğrafın altında belirtilmelidir. Aşağıdaki fotoğraflar ve açıklamaları temsilidir. </vt:lpstr>
      <vt:lpstr>MAKİNA TEÇHİZAT ALIMLARI FAALİYETLERİ</vt:lpstr>
      <vt:lpstr>MAKİNA TEÇHİZAT ALIMLARI FAALİYETLERİ</vt:lpstr>
      <vt:lpstr>BİLGİ VE İLETİŞİM TEKNOLOJİLERİ FAALİYETLERİ</vt:lpstr>
      <vt:lpstr>BİLGİ VE İLETİŞİM TEKNOLOJİLERİ FAALİYETLERİ</vt:lpstr>
      <vt:lpstr>2021H03-168407 NUMARALI  DERSLİK VE MERKEZİ BİRİMLER (Eğitim-2)</vt:lpstr>
      <vt:lpstr>İLAHİYAT FAKÜLTESİ İNŞAATI (10.000 m2) </vt:lpstr>
      <vt:lpstr>İlahiyat Fakültesinin dönem sonu itibariyle fiziki yapı durumunu gösteren fotoğraflar konulacaktır. Bu slaydı çoğaltarak istediğini kadar fotoğraf yükleyebilirsiniz. Aşağıdaki fotoğraflar ve açıklamaları temsilidir. </vt:lpstr>
      <vt:lpstr>2020H03-152051 NUMARALI  KAMPÜS ALTYAPISI PROJESİ (Eğitim-3)</vt:lpstr>
      <vt:lpstr>KAMPÜS ALTYAPISI</vt:lpstr>
      <vt:lpstr>Kampüs Altyapı Faaliyetleriyle ilgili fotoğraflar konulacaktır. Yapılan işin adı her fotoğrafın altında belirtilmelidir. Aşağıdaki fotoğraflar ve açıklamaları temsilidir. </vt:lpstr>
      <vt:lpstr>2024H03-233012 NUMARALI  YAYIN ALIMLARI PROJESİ (Eğitim-4)</vt:lpstr>
      <vt:lpstr>YAYIN ALIMLARI</vt:lpstr>
      <vt:lpstr>2024H03-233017 NUMARALI  ÇEŞİTLİ ÜNİTELERİN ETÜT PROJESİ (Eğitim-5)</vt:lpstr>
      <vt:lpstr>PROJE ETÜT FAALİYETLERİ</vt:lpstr>
      <vt:lpstr>2024I00-227374 NUMARALI  MUHTELİF İŞLER PROJESİ (SAĞLIK SEKTÖRÜ)</vt:lpstr>
      <vt:lpstr>MAKİNA TEÇHİZAT ALIMLARI FAALİYETLERİ (SAĞLIK)</vt:lpstr>
      <vt:lpstr>2024K12-233956 NUMARALI  BİLİMSEL ARAŞTIRMA PROJELERİ (DKH)</vt:lpstr>
      <vt:lpstr>BİLİMSEL ARAŞTIRMA PROJE DESTEKLERİNE İLİŞKİN FAALİYETLER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Erdinç CÜREBAL</dc:creator>
  <cp:lastModifiedBy>Şakir DURGUN</cp:lastModifiedBy>
  <cp:revision>713</cp:revision>
  <cp:lastPrinted>2021-04-15T11:51:42Z</cp:lastPrinted>
  <dcterms:created xsi:type="dcterms:W3CDTF">2019-10-04T06:50:48Z</dcterms:created>
  <dcterms:modified xsi:type="dcterms:W3CDTF">2024-04-04T07:15:38Z</dcterms:modified>
</cp:coreProperties>
</file>